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le Chapman" initials="DC" lastIdx="1" clrIdx="0">
    <p:extLst>
      <p:ext uri="{19B8F6BF-5375-455C-9EA6-DF929625EA0E}">
        <p15:presenceInfo xmlns:p15="http://schemas.microsoft.com/office/powerpoint/2012/main" userId="S-1-5-21-1768440317-1080368981-1157187428-122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C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1800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51840-9172-4748-AAF8-25D159B72B4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81716-ADE4-4D7A-B160-AC2B74F80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831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51840-9172-4748-AAF8-25D159B72B4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81716-ADE4-4D7A-B160-AC2B74F80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0851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51840-9172-4748-AAF8-25D159B72B4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81716-ADE4-4D7A-B160-AC2B74F80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288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51840-9172-4748-AAF8-25D159B72B4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81716-ADE4-4D7A-B160-AC2B74F80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844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51840-9172-4748-AAF8-25D159B72B4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81716-ADE4-4D7A-B160-AC2B74F80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381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51840-9172-4748-AAF8-25D159B72B4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81716-ADE4-4D7A-B160-AC2B74F80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465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51840-9172-4748-AAF8-25D159B72B4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81716-ADE4-4D7A-B160-AC2B74F80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860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51840-9172-4748-AAF8-25D159B72B4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81716-ADE4-4D7A-B160-AC2B74F80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237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51840-9172-4748-AAF8-25D159B72B4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81716-ADE4-4D7A-B160-AC2B74F80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457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51840-9172-4748-AAF8-25D159B72B4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81716-ADE4-4D7A-B160-AC2B74F80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388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51840-9172-4748-AAF8-25D159B72B4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81716-ADE4-4D7A-B160-AC2B74F80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836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51840-9172-4748-AAF8-25D159B72B4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81716-ADE4-4D7A-B160-AC2B74F80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927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B222B2E-3AEC-4826-B4D1-D98D5CD8822E}"/>
              </a:ext>
            </a:extLst>
          </p:cNvPr>
          <p:cNvSpPr txBox="1"/>
          <p:nvPr/>
        </p:nvSpPr>
        <p:spPr>
          <a:xfrm flipH="1">
            <a:off x="607979" y="194553"/>
            <a:ext cx="564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>
                <a:latin typeface="Trebuchet MS" panose="020B0603020202020204" pitchFamily="34" charset="0"/>
              </a:rPr>
              <a:t>Graph Theory Key Terms Match-Up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4219A2A-9340-42DD-B951-CC293CCE0B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295711"/>
              </p:ext>
            </p:extLst>
          </p:nvPr>
        </p:nvGraphicFramePr>
        <p:xfrm>
          <a:off x="217437" y="2781779"/>
          <a:ext cx="3077306" cy="44833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4744">
                  <a:extLst>
                    <a:ext uri="{9D8B030D-6E8A-4147-A177-3AD203B41FA5}">
                      <a16:colId xmlns:a16="http://schemas.microsoft.com/office/drawing/2014/main" val="2832718773"/>
                    </a:ext>
                  </a:extLst>
                </a:gridCol>
                <a:gridCol w="2532562">
                  <a:extLst>
                    <a:ext uri="{9D8B030D-6E8A-4147-A177-3AD203B41FA5}">
                      <a16:colId xmlns:a16="http://schemas.microsoft.com/office/drawing/2014/main" val="565253162"/>
                    </a:ext>
                  </a:extLst>
                </a:gridCol>
              </a:tblGrid>
              <a:tr h="657562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rebuchet MS" panose="020B0603020202020204" pitchFamily="34" charset="0"/>
                        </a:rPr>
                        <a:t>A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Trebuchet MS" panose="020B0603020202020204" pitchFamily="34" charset="0"/>
                        </a:rPr>
                        <a:t>A walk with no repeated vertices.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8311752"/>
                  </a:ext>
                </a:extLst>
              </a:tr>
              <a:tr h="657562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rebuchet MS" panose="020B0603020202020204" pitchFamily="34" charset="0"/>
                        </a:rPr>
                        <a:t>B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Trebuchet MS" panose="020B0603020202020204" pitchFamily="34" charset="0"/>
                        </a:rPr>
                        <a:t>The number of edges incident to a node.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6696498"/>
                  </a:ext>
                </a:extLst>
              </a:tr>
              <a:tr h="657562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rebuchet MS" panose="020B0603020202020204" pitchFamily="34" charset="0"/>
                        </a:rPr>
                        <a:t>C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Trebuchet MS" panose="020B0603020202020204" pitchFamily="34" charset="0"/>
                        </a:rPr>
                        <a:t>An edge that starts and end at the same vertex.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5840899"/>
                  </a:ext>
                </a:extLst>
              </a:tr>
              <a:tr h="926565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Trebuchet MS" panose="020B0603020202020204" pitchFamily="34" charset="0"/>
                        </a:rPr>
                        <a:t>A graph formed from a subset of vertices and edges of another graph.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47257401"/>
                  </a:ext>
                </a:extLst>
              </a:tr>
              <a:tr h="926565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rebuchet MS" panose="020B0603020202020204" pitchFamily="34" charset="0"/>
                        </a:rPr>
                        <a:t>E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Trebuchet MS" panose="020B0603020202020204" pitchFamily="34" charset="0"/>
                        </a:rPr>
                        <a:t>A closed path – starts and ends at the same vertex with no other repeats.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0940749"/>
                  </a:ext>
                </a:extLst>
              </a:tr>
              <a:tr h="657562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rebuchet MS" panose="020B0603020202020204" pitchFamily="34" charset="0"/>
                        </a:rPr>
                        <a:t>F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Trebuchet MS" panose="020B0603020202020204" pitchFamily="34" charset="0"/>
                        </a:rPr>
                        <a:t>A graph with at least one direction on an edge.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4656243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0" name="Table 7">
                <a:extLst>
                  <a:ext uri="{FF2B5EF4-FFF2-40B4-BE49-F238E27FC236}">
                    <a16:creationId xmlns:a16="http://schemas.microsoft.com/office/drawing/2014/main" id="{5A62DC3E-B1B7-4ED0-BE8E-8CC5DABD517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33695326"/>
                  </p:ext>
                </p:extLst>
              </p:nvPr>
            </p:nvGraphicFramePr>
            <p:xfrm>
              <a:off x="217437" y="752392"/>
              <a:ext cx="6423126" cy="8737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233552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1070661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518123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718525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648713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1233552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3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4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5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6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Weighted 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Subgraph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Degree / Valency / Order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Walk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Path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Trail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0" name="Table 7">
                <a:extLst>
                  <a:ext uri="{FF2B5EF4-FFF2-40B4-BE49-F238E27FC236}">
                    <a16:creationId xmlns:a16="http://schemas.microsoft.com/office/drawing/2014/main" id="{5A62DC3E-B1B7-4ED0-BE8E-8CC5DABD517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33695326"/>
                  </p:ext>
                </p:extLst>
              </p:nvPr>
            </p:nvGraphicFramePr>
            <p:xfrm>
              <a:off x="217437" y="752392"/>
              <a:ext cx="6423126" cy="8737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233552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1070661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518123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718525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648713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1233552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93" t="-1639" r="-420690" b="-1524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3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4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5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6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5029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Weighted 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Subgraph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Degree / Valency / Order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Walk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Path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Trail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1" name="Table 7">
                <a:extLst>
                  <a:ext uri="{FF2B5EF4-FFF2-40B4-BE49-F238E27FC236}">
                    <a16:creationId xmlns:a16="http://schemas.microsoft.com/office/drawing/2014/main" id="{5D28AF9D-4544-41B9-9FE1-783AFCC493D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3730698"/>
                  </p:ext>
                </p:extLst>
              </p:nvPr>
            </p:nvGraphicFramePr>
            <p:xfrm>
              <a:off x="217437" y="1767086"/>
              <a:ext cx="6423125" cy="8737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0817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698434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506484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1180224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780889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1256277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8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9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10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11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Loop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Cycle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Hamiltonian Cycle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Simple 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Digraph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Handshake Lemma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1" name="Table 7">
                <a:extLst>
                  <a:ext uri="{FF2B5EF4-FFF2-40B4-BE49-F238E27FC236}">
                    <a16:creationId xmlns:a16="http://schemas.microsoft.com/office/drawing/2014/main" id="{5D28AF9D-4544-41B9-9FE1-783AFCC493D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3730698"/>
                  </p:ext>
                </p:extLst>
              </p:nvPr>
            </p:nvGraphicFramePr>
            <p:xfrm>
              <a:off x="217437" y="1767086"/>
              <a:ext cx="6423125" cy="8737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0817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698434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506484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1180224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780889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1256277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10" t="-1613" r="-544512" b="-1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8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9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10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11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5029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Loop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Cycle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Hamiltonian Cycle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Simple 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Digraph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Handshake Lemma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2" name="Table 11">
                <a:extLst>
                  <a:ext uri="{FF2B5EF4-FFF2-40B4-BE49-F238E27FC236}">
                    <a16:creationId xmlns:a16="http://schemas.microsoft.com/office/drawing/2014/main" id="{86F7DE69-FD61-4B88-A66D-48F739D4E97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6176597"/>
                  </p:ext>
                </p:extLst>
              </p:nvPr>
            </p:nvGraphicFramePr>
            <p:xfrm>
              <a:off x="3563256" y="2781779"/>
              <a:ext cx="3077306" cy="448337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44744">
                      <a:extLst>
                        <a:ext uri="{9D8B030D-6E8A-4147-A177-3AD203B41FA5}">
                          <a16:colId xmlns:a16="http://schemas.microsoft.com/office/drawing/2014/main" val="916176035"/>
                        </a:ext>
                      </a:extLst>
                    </a:gridCol>
                    <a:gridCol w="2532562">
                      <a:extLst>
                        <a:ext uri="{9D8B030D-6E8A-4147-A177-3AD203B41FA5}">
                          <a16:colId xmlns:a16="http://schemas.microsoft.com/office/drawing/2014/main" val="3160746466"/>
                        </a:ext>
                      </a:extLst>
                    </a:gridCol>
                  </a:tblGrid>
                  <a:tr h="12411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G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In an undirected graph, the total of the order of vertices is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2× </m:t>
                              </m:r>
                            </m:oMath>
                          </a14:m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the number of edges. Therefore, the number of odd nodes must</a:t>
                          </a:r>
                          <a:r>
                            <a:rPr lang="en-GB" b="0" baseline="0" dirty="0">
                              <a:latin typeface="Trebuchet MS" panose="020B0603020202020204" pitchFamily="34" charset="0"/>
                            </a:rPr>
                            <a:t> be even.</a:t>
                          </a:r>
                          <a:endParaRPr lang="en-GB" b="0" dirty="0">
                            <a:latin typeface="Trebuchet MS" panose="020B060302020202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73107752"/>
                      </a:ext>
                    </a:extLst>
                  </a:tr>
                  <a:tr h="5572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H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A cycle that visits every node exactly once.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83301893"/>
                      </a:ext>
                    </a:extLst>
                  </a:tr>
                  <a:tr h="5572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I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A graph in which edges have values associated with them.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701926676"/>
                      </a:ext>
                    </a:extLst>
                  </a:tr>
                  <a:tr h="78522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J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A graph with no loops, and no multiple edges between vertices.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344356170"/>
                      </a:ext>
                    </a:extLst>
                  </a:tr>
                  <a:tr h="78522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K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A sequence of edges and vertices with repetition allowed.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69205110"/>
                      </a:ext>
                    </a:extLst>
                  </a:tr>
                  <a:tr h="5572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L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A walk with no repeated edges.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82649318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2" name="Table 11">
                <a:extLst>
                  <a:ext uri="{FF2B5EF4-FFF2-40B4-BE49-F238E27FC236}">
                    <a16:creationId xmlns:a16="http://schemas.microsoft.com/office/drawing/2014/main" id="{86F7DE69-FD61-4B88-A66D-48F739D4E97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6176597"/>
                  </p:ext>
                </p:extLst>
              </p:nvPr>
            </p:nvGraphicFramePr>
            <p:xfrm>
              <a:off x="3563256" y="2781779"/>
              <a:ext cx="3077306" cy="448337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44744">
                      <a:extLst>
                        <a:ext uri="{9D8B030D-6E8A-4147-A177-3AD203B41FA5}">
                          <a16:colId xmlns:a16="http://schemas.microsoft.com/office/drawing/2014/main" val="916176035"/>
                        </a:ext>
                      </a:extLst>
                    </a:gridCol>
                    <a:gridCol w="2532562">
                      <a:extLst>
                        <a:ext uri="{9D8B030D-6E8A-4147-A177-3AD203B41FA5}">
                          <a16:colId xmlns:a16="http://schemas.microsoft.com/office/drawing/2014/main" val="3160746466"/>
                        </a:ext>
                      </a:extLst>
                    </a:gridCol>
                  </a:tblGrid>
                  <a:tr h="12411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G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1875" t="-490" r="-481" b="-26323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73107752"/>
                      </a:ext>
                    </a:extLst>
                  </a:tr>
                  <a:tr h="5572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H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A cycle that visits every node exactly once.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83301893"/>
                      </a:ext>
                    </a:extLst>
                  </a:tr>
                  <a:tr h="5572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I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A graph in which edges have values associated with them.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701926676"/>
                      </a:ext>
                    </a:extLst>
                  </a:tr>
                  <a:tr h="78522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J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A graph with no loops, and no multiple edges between vertices.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344356170"/>
                      </a:ext>
                    </a:extLst>
                  </a:tr>
                  <a:tr h="78522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K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A sequence of edges and vertices with repetition allowed.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69205110"/>
                      </a:ext>
                    </a:extLst>
                  </a:tr>
                  <a:tr h="5572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L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A walk with no repeated edges.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82649318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4" name="Table 7">
                <a:extLst>
                  <a:ext uri="{FF2B5EF4-FFF2-40B4-BE49-F238E27FC236}">
                    <a16:creationId xmlns:a16="http://schemas.microsoft.com/office/drawing/2014/main" id="{6FFB141D-50DE-41AC-8A2F-CAFC4DADCC6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08693122"/>
                  </p:ext>
                </p:extLst>
              </p:nvPr>
            </p:nvGraphicFramePr>
            <p:xfrm>
              <a:off x="217437" y="7832665"/>
              <a:ext cx="6423126" cy="7416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70521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3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4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5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6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4" name="Table 7">
                <a:extLst>
                  <a:ext uri="{FF2B5EF4-FFF2-40B4-BE49-F238E27FC236}">
                    <a16:creationId xmlns:a16="http://schemas.microsoft.com/office/drawing/2014/main" id="{6FFB141D-50DE-41AC-8A2F-CAFC4DADCC6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08693122"/>
                  </p:ext>
                </p:extLst>
              </p:nvPr>
            </p:nvGraphicFramePr>
            <p:xfrm>
              <a:off x="217437" y="7832665"/>
              <a:ext cx="6423126" cy="7416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70521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5"/>
                          <a:stretch>
                            <a:fillRect l="-568" t="-1613" r="-500568" b="-1016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3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4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5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6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5" name="Table 7">
                <a:extLst>
                  <a:ext uri="{FF2B5EF4-FFF2-40B4-BE49-F238E27FC236}">
                    <a16:creationId xmlns:a16="http://schemas.microsoft.com/office/drawing/2014/main" id="{832648F5-416C-415F-A1CF-6CD387251D9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69663137"/>
                  </p:ext>
                </p:extLst>
              </p:nvPr>
            </p:nvGraphicFramePr>
            <p:xfrm>
              <a:off x="217437" y="8716728"/>
              <a:ext cx="6423126" cy="7416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70521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8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9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10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11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5" name="Table 7">
                <a:extLst>
                  <a:ext uri="{FF2B5EF4-FFF2-40B4-BE49-F238E27FC236}">
                    <a16:creationId xmlns:a16="http://schemas.microsoft.com/office/drawing/2014/main" id="{832648F5-416C-415F-A1CF-6CD387251D9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69663137"/>
                  </p:ext>
                </p:extLst>
              </p:nvPr>
            </p:nvGraphicFramePr>
            <p:xfrm>
              <a:off x="217437" y="8716728"/>
              <a:ext cx="6423126" cy="7416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70521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568" t="-1613" r="-500568" b="-1016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8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9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10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11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/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DEE028AC-877F-4F96-A501-E38DE970712C}"/>
              </a:ext>
            </a:extLst>
          </p:cNvPr>
          <p:cNvSpPr txBox="1"/>
          <p:nvPr/>
        </p:nvSpPr>
        <p:spPr>
          <a:xfrm flipH="1">
            <a:off x="607979" y="7406088"/>
            <a:ext cx="5642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u="sng" dirty="0">
                <a:latin typeface="Trebuchet MS" panose="020B0603020202020204" pitchFamily="34" charset="0"/>
              </a:rPr>
              <a:t>Answer Box</a:t>
            </a:r>
          </a:p>
        </p:txBody>
      </p:sp>
    </p:spTree>
    <p:extLst>
      <p:ext uri="{BB962C8B-B14F-4D97-AF65-F5344CB8AC3E}">
        <p14:creationId xmlns:p14="http://schemas.microsoft.com/office/powerpoint/2010/main" val="3718144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B222B2E-3AEC-4826-B4D1-D98D5CD8822E}"/>
              </a:ext>
            </a:extLst>
          </p:cNvPr>
          <p:cNvSpPr txBox="1"/>
          <p:nvPr/>
        </p:nvSpPr>
        <p:spPr>
          <a:xfrm flipH="1">
            <a:off x="607979" y="194553"/>
            <a:ext cx="564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>
                <a:latin typeface="Trebuchet MS" panose="020B0603020202020204" pitchFamily="34" charset="0"/>
              </a:rPr>
              <a:t>Graph Theory Key Terms Match-Up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4219A2A-9340-42DD-B951-CC293CCE0B34}"/>
              </a:ext>
            </a:extLst>
          </p:cNvPr>
          <p:cNvGraphicFramePr>
            <a:graphicFrameLocks noGrp="1"/>
          </p:cNvGraphicFramePr>
          <p:nvPr/>
        </p:nvGraphicFramePr>
        <p:xfrm>
          <a:off x="217437" y="2781779"/>
          <a:ext cx="3077306" cy="44833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4744">
                  <a:extLst>
                    <a:ext uri="{9D8B030D-6E8A-4147-A177-3AD203B41FA5}">
                      <a16:colId xmlns:a16="http://schemas.microsoft.com/office/drawing/2014/main" val="2832718773"/>
                    </a:ext>
                  </a:extLst>
                </a:gridCol>
                <a:gridCol w="2532562">
                  <a:extLst>
                    <a:ext uri="{9D8B030D-6E8A-4147-A177-3AD203B41FA5}">
                      <a16:colId xmlns:a16="http://schemas.microsoft.com/office/drawing/2014/main" val="565253162"/>
                    </a:ext>
                  </a:extLst>
                </a:gridCol>
              </a:tblGrid>
              <a:tr h="657562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rebuchet MS" panose="020B0603020202020204" pitchFamily="34" charset="0"/>
                        </a:rPr>
                        <a:t>A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Trebuchet MS" panose="020B0603020202020204" pitchFamily="34" charset="0"/>
                        </a:rPr>
                        <a:t>A walk with no repeated vertices.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8311752"/>
                  </a:ext>
                </a:extLst>
              </a:tr>
              <a:tr h="657562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rebuchet MS" panose="020B0603020202020204" pitchFamily="34" charset="0"/>
                        </a:rPr>
                        <a:t>B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Trebuchet MS" panose="020B0603020202020204" pitchFamily="34" charset="0"/>
                        </a:rPr>
                        <a:t>The number of edges incident to a node.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6696498"/>
                  </a:ext>
                </a:extLst>
              </a:tr>
              <a:tr h="657562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rebuchet MS" panose="020B0603020202020204" pitchFamily="34" charset="0"/>
                        </a:rPr>
                        <a:t>C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Trebuchet MS" panose="020B0603020202020204" pitchFamily="34" charset="0"/>
                        </a:rPr>
                        <a:t>An edge that starts and end at the same vertex.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5840899"/>
                  </a:ext>
                </a:extLst>
              </a:tr>
              <a:tr h="926565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Trebuchet MS" panose="020B0603020202020204" pitchFamily="34" charset="0"/>
                        </a:rPr>
                        <a:t>A graph formed from a subset of vertices and edges of another graph.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47257401"/>
                  </a:ext>
                </a:extLst>
              </a:tr>
              <a:tr h="926565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rebuchet MS" panose="020B0603020202020204" pitchFamily="34" charset="0"/>
                        </a:rPr>
                        <a:t>E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Trebuchet MS" panose="020B0603020202020204" pitchFamily="34" charset="0"/>
                        </a:rPr>
                        <a:t>A closed path – starts and ends at the same vertex with no other repeats.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0940749"/>
                  </a:ext>
                </a:extLst>
              </a:tr>
              <a:tr h="657562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Trebuchet MS" panose="020B0603020202020204" pitchFamily="34" charset="0"/>
                        </a:rPr>
                        <a:t>F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latin typeface="Trebuchet MS" panose="020B0603020202020204" pitchFamily="34" charset="0"/>
                        </a:rPr>
                        <a:t>A graph with at least one direction on an edge.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4656243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0" name="Table 7">
                <a:extLst>
                  <a:ext uri="{FF2B5EF4-FFF2-40B4-BE49-F238E27FC236}">
                    <a16:creationId xmlns:a16="http://schemas.microsoft.com/office/drawing/2014/main" id="{5A62DC3E-B1B7-4ED0-BE8E-8CC5DABD517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17437" y="752392"/>
              <a:ext cx="6423126" cy="8737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233552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1070661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518123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718525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648713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1233552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3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4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5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6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Weighted 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Subgraph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Degree / Valency / Order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Walk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Path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Trail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0" name="Table 7">
                <a:extLst>
                  <a:ext uri="{FF2B5EF4-FFF2-40B4-BE49-F238E27FC236}">
                    <a16:creationId xmlns:a16="http://schemas.microsoft.com/office/drawing/2014/main" id="{5A62DC3E-B1B7-4ED0-BE8E-8CC5DABD517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17437" y="752392"/>
              <a:ext cx="6423126" cy="8737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233552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1070661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518123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718525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648713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1233552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93" t="-1639" r="-420690" b="-1524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3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4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5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6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5029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Weighted 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Subgraph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Degree / Valency / Order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Walk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Path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Trail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1" name="Table 7">
                <a:extLst>
                  <a:ext uri="{FF2B5EF4-FFF2-40B4-BE49-F238E27FC236}">
                    <a16:creationId xmlns:a16="http://schemas.microsoft.com/office/drawing/2014/main" id="{5D28AF9D-4544-41B9-9FE1-783AFCC493D4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17437" y="1767086"/>
              <a:ext cx="6423125" cy="8737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0817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698434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506484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1180224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780889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1256277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8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9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10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11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Loop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Cycle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Hamiltonian Cycle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Simple 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Digraph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Handshake Lemma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1" name="Table 7">
                <a:extLst>
                  <a:ext uri="{FF2B5EF4-FFF2-40B4-BE49-F238E27FC236}">
                    <a16:creationId xmlns:a16="http://schemas.microsoft.com/office/drawing/2014/main" id="{5D28AF9D-4544-41B9-9FE1-783AFCC493D4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17437" y="1767086"/>
              <a:ext cx="6423125" cy="8737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00817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698434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506484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1180224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780889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1256277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10" t="-1613" r="-544512" b="-1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8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9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10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11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5029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Loop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Cycle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Hamiltonian Cycle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Simple 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Digraph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/>
                            <a:t>Handshake Lemma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2" name="Table 11">
                <a:extLst>
                  <a:ext uri="{FF2B5EF4-FFF2-40B4-BE49-F238E27FC236}">
                    <a16:creationId xmlns:a16="http://schemas.microsoft.com/office/drawing/2014/main" id="{86F7DE69-FD61-4B88-A66D-48F739D4E97B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563256" y="2781779"/>
              <a:ext cx="3077306" cy="448337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44744">
                      <a:extLst>
                        <a:ext uri="{9D8B030D-6E8A-4147-A177-3AD203B41FA5}">
                          <a16:colId xmlns:a16="http://schemas.microsoft.com/office/drawing/2014/main" val="916176035"/>
                        </a:ext>
                      </a:extLst>
                    </a:gridCol>
                    <a:gridCol w="2532562">
                      <a:extLst>
                        <a:ext uri="{9D8B030D-6E8A-4147-A177-3AD203B41FA5}">
                          <a16:colId xmlns:a16="http://schemas.microsoft.com/office/drawing/2014/main" val="3160746466"/>
                        </a:ext>
                      </a:extLst>
                    </a:gridCol>
                  </a:tblGrid>
                  <a:tr h="12411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G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In an undirected graph, the total of the order of vertices is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2× </m:t>
                              </m:r>
                            </m:oMath>
                          </a14:m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the number of edges. Therefore, the number of odd nodes must</a:t>
                          </a:r>
                          <a:r>
                            <a:rPr lang="en-GB" b="0" baseline="0" dirty="0">
                              <a:latin typeface="Trebuchet MS" panose="020B0603020202020204" pitchFamily="34" charset="0"/>
                            </a:rPr>
                            <a:t> be even.</a:t>
                          </a:r>
                          <a:endParaRPr lang="en-GB" b="0" dirty="0">
                            <a:latin typeface="Trebuchet MS" panose="020B0603020202020204" pitchFamily="34" charset="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73107752"/>
                      </a:ext>
                    </a:extLst>
                  </a:tr>
                  <a:tr h="5572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H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A cycle that visits every node exactly once.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83301893"/>
                      </a:ext>
                    </a:extLst>
                  </a:tr>
                  <a:tr h="5572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I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A graph in which edges have values associated with them.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701926676"/>
                      </a:ext>
                    </a:extLst>
                  </a:tr>
                  <a:tr h="78522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J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A graph with no loops, and no multiple edges between vertices.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344356170"/>
                      </a:ext>
                    </a:extLst>
                  </a:tr>
                  <a:tr h="78522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K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A sequence of edges and vertices with repetition allowed.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69205110"/>
                      </a:ext>
                    </a:extLst>
                  </a:tr>
                  <a:tr h="5572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L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A walk with no repeated edges.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82649318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2" name="Table 11">
                <a:extLst>
                  <a:ext uri="{FF2B5EF4-FFF2-40B4-BE49-F238E27FC236}">
                    <a16:creationId xmlns:a16="http://schemas.microsoft.com/office/drawing/2014/main" id="{86F7DE69-FD61-4B88-A66D-48F739D4E97B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563256" y="2781779"/>
              <a:ext cx="3077306" cy="448337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44744">
                      <a:extLst>
                        <a:ext uri="{9D8B030D-6E8A-4147-A177-3AD203B41FA5}">
                          <a16:colId xmlns:a16="http://schemas.microsoft.com/office/drawing/2014/main" val="916176035"/>
                        </a:ext>
                      </a:extLst>
                    </a:gridCol>
                    <a:gridCol w="2532562">
                      <a:extLst>
                        <a:ext uri="{9D8B030D-6E8A-4147-A177-3AD203B41FA5}">
                          <a16:colId xmlns:a16="http://schemas.microsoft.com/office/drawing/2014/main" val="3160746466"/>
                        </a:ext>
                      </a:extLst>
                    </a:gridCol>
                  </a:tblGrid>
                  <a:tr h="12411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G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1875" t="-490" r="-481" b="-26323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73107752"/>
                      </a:ext>
                    </a:extLst>
                  </a:tr>
                  <a:tr h="5572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H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A cycle that visits every node exactly once.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83301893"/>
                      </a:ext>
                    </a:extLst>
                  </a:tr>
                  <a:tr h="5572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I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A graph in which edges have values associated with them.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701926676"/>
                      </a:ext>
                    </a:extLst>
                  </a:tr>
                  <a:tr h="78522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J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A graph with no loops, and no multiple edges between vertices.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344356170"/>
                      </a:ext>
                    </a:extLst>
                  </a:tr>
                  <a:tr h="78522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K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A sequence of edges and vertices with repetition allowed.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69205110"/>
                      </a:ext>
                    </a:extLst>
                  </a:tr>
                  <a:tr h="5572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Trebuchet MS" panose="020B0603020202020204" pitchFamily="34" charset="0"/>
                            </a:rPr>
                            <a:t>L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latin typeface="Trebuchet MS" panose="020B0603020202020204" pitchFamily="34" charset="0"/>
                            </a:rPr>
                            <a:t>A walk with no repeated edges.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82649318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4" name="Table 7">
                <a:extLst>
                  <a:ext uri="{FF2B5EF4-FFF2-40B4-BE49-F238E27FC236}">
                    <a16:creationId xmlns:a16="http://schemas.microsoft.com/office/drawing/2014/main" id="{6FFB141D-50DE-41AC-8A2F-CAFC4DADCC6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96210798"/>
                  </p:ext>
                </p:extLst>
              </p:nvPr>
            </p:nvGraphicFramePr>
            <p:xfrm>
              <a:off x="217437" y="7832665"/>
              <a:ext cx="6423126" cy="7416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70521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3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4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5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6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I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D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B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K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A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L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4" name="Table 7">
                <a:extLst>
                  <a:ext uri="{FF2B5EF4-FFF2-40B4-BE49-F238E27FC236}">
                    <a16:creationId xmlns:a16="http://schemas.microsoft.com/office/drawing/2014/main" id="{6FFB141D-50DE-41AC-8A2F-CAFC4DADCC6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96210798"/>
                  </p:ext>
                </p:extLst>
              </p:nvPr>
            </p:nvGraphicFramePr>
            <p:xfrm>
              <a:off x="217437" y="7832665"/>
              <a:ext cx="6423126" cy="7416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70521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5"/>
                          <a:stretch>
                            <a:fillRect l="-568" t="-1613" r="-500568" b="-1048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3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4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5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6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I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D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B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K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A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L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5" name="Table 7">
                <a:extLst>
                  <a:ext uri="{FF2B5EF4-FFF2-40B4-BE49-F238E27FC236}">
                    <a16:creationId xmlns:a16="http://schemas.microsoft.com/office/drawing/2014/main" id="{832648F5-416C-415F-A1CF-6CD387251D9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42593978"/>
                  </p:ext>
                </p:extLst>
              </p:nvPr>
            </p:nvGraphicFramePr>
            <p:xfrm>
              <a:off x="217437" y="8716728"/>
              <a:ext cx="6423126" cy="7416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70521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8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9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10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11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C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J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F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G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5" name="Table 7">
                <a:extLst>
                  <a:ext uri="{FF2B5EF4-FFF2-40B4-BE49-F238E27FC236}">
                    <a16:creationId xmlns:a16="http://schemas.microsoft.com/office/drawing/2014/main" id="{832648F5-416C-415F-A1CF-6CD387251D9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42593978"/>
                  </p:ext>
                </p:extLst>
              </p:nvPr>
            </p:nvGraphicFramePr>
            <p:xfrm>
              <a:off x="217437" y="8716728"/>
              <a:ext cx="6423126" cy="7416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70521">
                      <a:extLst>
                        <a:ext uri="{9D8B030D-6E8A-4147-A177-3AD203B41FA5}">
                          <a16:colId xmlns:a16="http://schemas.microsoft.com/office/drawing/2014/main" val="2832718773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565253162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1807983215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728677456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3718408530"/>
                        </a:ext>
                      </a:extLst>
                    </a:gridCol>
                    <a:gridCol w="1070521">
                      <a:extLst>
                        <a:ext uri="{9D8B030D-6E8A-4147-A177-3AD203B41FA5}">
                          <a16:colId xmlns:a16="http://schemas.microsoft.com/office/drawing/2014/main" val="411043549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568" t="-1613" r="-500568" b="-1048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8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9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10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11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12</a:t>
                          </a:r>
                        </a:p>
                      </a:txBody>
                      <a:tcPr anchor="ctr">
                        <a:solidFill>
                          <a:srgbClr val="F8CBA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831175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C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E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H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J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F</a:t>
                          </a:r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solidFill>
                                <a:srgbClr val="FF0000"/>
                              </a:solidFill>
                            </a:rPr>
                            <a:t>G</a:t>
                          </a:r>
                        </a:p>
                      </a:txBody>
                      <a:tcPr anchor="ctr"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669649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DEE028AC-877F-4F96-A501-E38DE970712C}"/>
              </a:ext>
            </a:extLst>
          </p:cNvPr>
          <p:cNvSpPr txBox="1"/>
          <p:nvPr/>
        </p:nvSpPr>
        <p:spPr>
          <a:xfrm flipH="1">
            <a:off x="607979" y="7406088"/>
            <a:ext cx="5642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u="sng" dirty="0">
                <a:latin typeface="Trebuchet MS" panose="020B0603020202020204" pitchFamily="34" charset="0"/>
              </a:rPr>
              <a:t>Answer Box</a:t>
            </a:r>
          </a:p>
        </p:txBody>
      </p:sp>
    </p:spTree>
    <p:extLst>
      <p:ext uri="{BB962C8B-B14F-4D97-AF65-F5344CB8AC3E}">
        <p14:creationId xmlns:p14="http://schemas.microsoft.com/office/powerpoint/2010/main" val="3042320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436</Words>
  <Application>Microsoft Office PowerPoint</Application>
  <PresentationFormat>A4 Paper (210x297 mm)</PresentationFormat>
  <Paragraphs>136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Trebuchet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Dale Chapman</dc:creator>
  <cp:lastModifiedBy>Dale Chapman</cp:lastModifiedBy>
  <cp:revision>3</cp:revision>
  <dcterms:created xsi:type="dcterms:W3CDTF">2026-01-13T15:13:19Z</dcterms:created>
  <dcterms:modified xsi:type="dcterms:W3CDTF">2026-01-13T15:35:14Z</dcterms:modified>
</cp:coreProperties>
</file>