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51" d="100"/>
          <a:sy n="51" d="100"/>
        </p:scale>
        <p:origin x="13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65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56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504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035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39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73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729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296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199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929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94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D33B5-BB78-4F03-B710-B71E8B5A4CE7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7406C-E99C-41BC-A70D-A11F58CE4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50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7" Type="http://schemas.openxmlformats.org/officeDocument/2006/relationships/image" Target="../media/image6.png"/><Relationship Id="rId12" Type="http://schemas.openxmlformats.org/officeDocument/2006/relationships/image" Target="../media/image3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2.png"/><Relationship Id="rId5" Type="http://schemas.openxmlformats.org/officeDocument/2006/relationships/image" Target="../media/image4.png"/><Relationship Id="rId10" Type="http://schemas.openxmlformats.org/officeDocument/2006/relationships/image" Target="../media/image1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4599344F-81E8-42EF-B696-F2BBE344B5F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64309699"/>
                  </p:ext>
                </p:extLst>
              </p:nvPr>
            </p:nvGraphicFramePr>
            <p:xfrm>
              <a:off x="323850" y="774700"/>
              <a:ext cx="12211050" cy="844549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52450">
                      <a:extLst>
                        <a:ext uri="{9D8B030D-6E8A-4147-A177-3AD203B41FA5}">
                          <a16:colId xmlns:a16="http://schemas.microsoft.com/office/drawing/2014/main" val="1884292183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1437736918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1588350478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3534252968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1410362577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278920493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1815152961"/>
                        </a:ext>
                      </a:extLst>
                    </a:gridCol>
                  </a:tblGrid>
                  <a:tr h="524989">
                    <a:tc>
                      <a:txBody>
                        <a:bodyPr/>
                        <a:lstStyle/>
                        <a:p>
                          <a:pPr algn="ctr"/>
                          <a:endParaRPr lang="en-GB" b="1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03856679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Write down the value of the 7 in the number 4,732.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Work out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  <m:t>3.4×5.2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</a:rPr>
                                          <m:t>1.6</m:t>
                                        </m:r>
                                      </m:e>
                                      <m:sup>
                                        <m:r>
                                          <a:rPr lang="en-GB" sz="105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en-GB" sz="1050" b="0" dirty="0"/>
                        </a:p>
                        <a:p>
                          <a:pPr algn="ctr"/>
                          <a:r>
                            <a:rPr lang="en-GB" sz="1050" b="0" dirty="0"/>
                            <a:t>Write down every digit on your calculator display.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The mean of 4 numbers is 6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Three of the numbers are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4, 7, and 5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Find the other number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Order the following decimals from smallest to largest: 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0.4, 0.415, 0.045, 0.45.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Write down a prime number between 20 and 30.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A train leaves London at 14:35 and arrives in Hitchin at 16:50.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How long did the journey take in hours and minutes?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1732011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A solid copper block has a mass of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240 </m:t>
                              </m:r>
                            </m:oMath>
                          </a14:m>
                          <a:r>
                            <a:rPr lang="en-GB" sz="1050" b="0" dirty="0"/>
                            <a:t>g and a volume</a:t>
                          </a:r>
                          <a:r>
                            <a:rPr lang="en-GB" sz="1050" b="0" baseline="0" dirty="0"/>
                            <a:t> of 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baseline="0" smtClean="0">
                                  <a:latin typeface="Cambria Math" panose="02040503050406030204" pitchFamily="18" charset="0"/>
                                </a:rPr>
                                <m:t>30</m:t>
                              </m:r>
                              <m:r>
                                <a:rPr lang="en-GB" sz="1050" b="0" i="0" baseline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r>
                            <a:rPr lang="en-GB" sz="1050" b="0" dirty="0"/>
                            <a:t>cm</a:t>
                          </a:r>
                          <a:r>
                            <a:rPr lang="en-GB" sz="1050" b="0" baseline="30000" dirty="0"/>
                            <a:t>3</a:t>
                          </a:r>
                          <a:r>
                            <a:rPr lang="en-GB" sz="1050" b="0" baseline="0" dirty="0"/>
                            <a:t>. </a:t>
                          </a:r>
                        </a:p>
                        <a:p>
                          <a:pPr algn="ctr"/>
                          <a:r>
                            <a:rPr lang="en-GB" sz="1050" b="0" baseline="0" dirty="0"/>
                            <a:t>Find the density</a:t>
                          </a:r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I</a:t>
                          </a:r>
                          <a:r>
                            <a:rPr lang="en-GB" sz="1050" dirty="0"/>
                            <a:t>n a class of 30 students, 12 are boys. 8 of the boys play football. 15 students in total play football. How many girls do </a:t>
                          </a:r>
                          <a:r>
                            <a:rPr lang="en-GB" sz="1050" i="1" dirty="0"/>
                            <a:t>not</a:t>
                          </a:r>
                          <a:r>
                            <a:rPr lang="en-GB" sz="1050" dirty="0"/>
                            <a:t> play football?</a:t>
                          </a:r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Work out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>
                                  <m:fPr>
                                    <m:ctrlP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GB" sz="1050" b="0" i="0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  <m:f>
                                  <m:fPr>
                                    <m:ctrlP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050" b="0" i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GB" sz="1050" b="0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050" b="0" dirty="0"/>
                        </a:p>
                        <a:p>
                          <a:pPr algn="ctr"/>
                          <a:r>
                            <a:rPr lang="en-GB" sz="1050" b="0" dirty="0"/>
                            <a:t>Give your answer as a mixed number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Solve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10−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</m:oMath>
                            </m:oMathPara>
                          </a14:m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Find the value of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Express 60 as a product of its prime factors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59016239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A jacket was £40, and is reduced to £34 in a sale.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Calculate the percentage decrease in the sale.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Increase £450 by 12%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A television costs £360 </a:t>
                          </a:r>
                          <a:r>
                            <a:rPr lang="en-GB" sz="1050" b="0" u="sng" dirty="0"/>
                            <a:t>AFTER</a:t>
                          </a:r>
                          <a:r>
                            <a:rPr lang="en-GB" sz="1050" b="0" u="none" dirty="0"/>
                            <a:t> a 20% discount. </a:t>
                          </a:r>
                        </a:p>
                        <a:p>
                          <a:pPr algn="ctr"/>
                          <a:r>
                            <a:rPr lang="en-GB" sz="1050" b="0" u="none" dirty="0"/>
                            <a:t>What was the original price, before the sale?</a:t>
                          </a:r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Simplify the ratio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8:24:36</m:t>
                                </m:r>
                              </m:oMath>
                            </m:oMathPara>
                          </a14:m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Write the ratio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5:12 </m:t>
                              </m:r>
                            </m:oMath>
                          </a14:m>
                          <a:r>
                            <a:rPr lang="en-GB" sz="1050" b="0" dirty="0"/>
                            <a:t>in the form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1:</m:t>
                              </m:r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oMath>
                          </a14:m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The first three terms of a Fibonacci sequence are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2, 5, 7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Find the sixth term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00380839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Solve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−4&lt;11</m:t>
                                </m:r>
                              </m:oMath>
                            </m:oMathPara>
                          </a14:m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128016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50" b="0" dirty="0"/>
                            <a:t>Write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0.35 </m:t>
                              </m:r>
                            </m:oMath>
                          </a14:m>
                          <a:r>
                            <a:rPr lang="en-GB" sz="1050" b="0" dirty="0"/>
                            <a:t>as a fraction in its simplest form.</a:t>
                          </a:r>
                        </a:p>
                        <a:p>
                          <a:pPr algn="ctr"/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£2000 is invested in a bank account paying 3% compound interest per year. How much is in the account after 3 years?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lang="en-GB" sz="1050" b="0" dirty="0"/>
                        </a:p>
                        <a:p>
                          <a:pPr algn="ctr"/>
                          <a:r>
                            <a:rPr lang="en-GB" sz="1050" b="0" dirty="0"/>
                            <a:t>Fill in the table</a:t>
                          </a:r>
                        </a:p>
                        <a:p>
                          <a:pPr algn="ctr"/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128016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50" b="0" dirty="0"/>
                            <a:t>Work out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23% </m:t>
                              </m:r>
                            </m:oMath>
                          </a14:m>
                          <a:r>
                            <a:rPr lang="en-GB" sz="1050" b="0" dirty="0"/>
                            <a:t>of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320 </m:t>
                              </m:r>
                            </m:oMath>
                          </a14:m>
                          <a:r>
                            <a:rPr lang="en-GB" sz="1050" b="0" dirty="0"/>
                            <a:t>kg</a:t>
                          </a:r>
                        </a:p>
                        <a:p>
                          <a:pPr algn="ctr"/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The area of this circle</a:t>
                          </a:r>
                          <a:r>
                            <a:rPr lang="en-GB" sz="1050" b="0" baseline="0" dirty="0"/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baseline="0" smtClean="0">
                                  <a:latin typeface="Cambria Math" panose="02040503050406030204" pitchFamily="18" charset="0"/>
                                </a:rPr>
                                <m:t>201 </m:t>
                              </m:r>
                            </m:oMath>
                          </a14:m>
                          <a:r>
                            <a:rPr lang="en-GB" sz="1050" b="0" dirty="0"/>
                            <a:t>cm</a:t>
                          </a:r>
                          <a:r>
                            <a:rPr lang="en-GB" sz="1050" b="0" baseline="30000" dirty="0"/>
                            <a:t>2</a:t>
                          </a:r>
                          <a:r>
                            <a:rPr lang="en-GB" sz="1050" b="0" baseline="0" dirty="0"/>
                            <a:t>. Find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baseline="0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oMath>
                          </a14:m>
                          <a:endParaRPr lang="en-GB" sz="105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04445910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I think of a number and multiply it by 3, then add 5.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The result is 26.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What was my number?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128016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50" b="0" dirty="0"/>
                            <a:t>Round 45.682 to 1 decimal place.</a:t>
                          </a:r>
                        </a:p>
                        <a:p>
                          <a:pPr algn="ctr"/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Shade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∩</m:t>
                              </m:r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oMath>
                          </a14:m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128016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50" b="0" dirty="0"/>
                            <a:t>Find the Lowest Common Multiple (LCM) of 12 and 45</a:t>
                          </a:r>
                        </a:p>
                        <a:p>
                          <a:pPr algn="ctr"/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Solve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en-GB" sz="105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05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1050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=20</m:t>
                              </m:r>
                            </m:oMath>
                          </a14:m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Factorise fully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25</m:t>
                                </m:r>
                                <m:sSup>
                                  <m:sSupPr>
                                    <m:ctrlP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+35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GB" sz="105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85913792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128016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50" b="0" dirty="0"/>
                            <a:t>Find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05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05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05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050" b="0" dirty="0"/>
                            <a:t> of</a:t>
                          </a:r>
                          <a:r>
                            <a:rPr lang="en-GB" sz="1050" b="0" baseline="0" dirty="0"/>
                            <a:t> £24,000</a:t>
                          </a:r>
                          <a:endParaRPr lang="en-GB" sz="1050" b="0" dirty="0"/>
                        </a:p>
                        <a:p>
                          <a:pPr algn="ctr"/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=4 </m:t>
                              </m:r>
                            </m:oMath>
                          </a14:m>
                          <a:r>
                            <a:rPr lang="en-GB" sz="1050" b="0" dirty="0"/>
                            <a:t>and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=−3</m:t>
                              </m:r>
                            </m:oMath>
                          </a14:m>
                          <a:endParaRPr lang="en-GB" sz="1050" b="0" dirty="0"/>
                        </a:p>
                        <a:p>
                          <a:pPr algn="ctr"/>
                          <a:r>
                            <a:rPr lang="en-GB" sz="1050" b="0" dirty="0"/>
                            <a:t>Find the value of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Simplify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A pen costs £1.45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How much change would you get from £10 if you buy 4 pens?</a:t>
                          </a:r>
                        </a:p>
                        <a:p>
                          <a:pPr algn="ctr"/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Expand and simplify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+4)(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</a:rPr>
                                  <m:t>−3)</m:t>
                                </m:r>
                              </m:oMath>
                            </m:oMathPara>
                          </a14:m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Find the value of </a:t>
                          </a:r>
                          <a14:m>
                            <m:oMath xmlns:m="http://schemas.openxmlformats.org/officeDocument/2006/math"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GB" sz="105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6454175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6">
                <a:extLst>
                  <a:ext uri="{FF2B5EF4-FFF2-40B4-BE49-F238E27FC236}">
                    <a16:creationId xmlns:a16="http://schemas.microsoft.com/office/drawing/2014/main" id="{4599344F-81E8-42EF-B696-F2BBE344B5F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64309699"/>
                  </p:ext>
                </p:extLst>
              </p:nvPr>
            </p:nvGraphicFramePr>
            <p:xfrm>
              <a:off x="323850" y="774700"/>
              <a:ext cx="12211050" cy="844549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552450">
                      <a:extLst>
                        <a:ext uri="{9D8B030D-6E8A-4147-A177-3AD203B41FA5}">
                          <a16:colId xmlns:a16="http://schemas.microsoft.com/office/drawing/2014/main" val="1884292183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1437736918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1588350478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3534252968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1410362577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278920493"/>
                        </a:ext>
                      </a:extLst>
                    </a:gridCol>
                    <a:gridCol w="1943100">
                      <a:extLst>
                        <a:ext uri="{9D8B030D-6E8A-4147-A177-3AD203B41FA5}">
                          <a16:colId xmlns:a16="http://schemas.microsoft.com/office/drawing/2014/main" val="1815152961"/>
                        </a:ext>
                      </a:extLst>
                    </a:gridCol>
                  </a:tblGrid>
                  <a:tr h="524989">
                    <a:tc>
                      <a:txBody>
                        <a:bodyPr/>
                        <a:lstStyle/>
                        <a:p>
                          <a:pPr algn="ctr"/>
                          <a:endParaRPr lang="en-GB" b="1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03856679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1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Write down the value of the 7 in the number 4,732.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129245" t="-42396" r="-401887" b="-5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The mean of 4 numbers is 6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Three of the numbers are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4, 7, and 5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Find the other number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Order the following decimals from smallest to largest: 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0.4, 0.415, 0.045, 0.45.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Write down a prime number between 20 and 30.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A train leaves London at 14:35 and arrives in Hitchin at 16:50.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How long did the journey take in hours and minutes?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1732011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2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28840" t="-143056" r="-500313" b="-4023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I</a:t>
                          </a:r>
                          <a:r>
                            <a:rPr lang="en-GB" sz="1050" dirty="0"/>
                            <a:t>n a class of 30 students, 12 are boys. 8 of the boys play football. 15 students in total play football. How many girls do </a:t>
                          </a:r>
                          <a:r>
                            <a:rPr lang="en-GB" sz="1050" i="1" dirty="0"/>
                            <a:t>not</a:t>
                          </a:r>
                          <a:r>
                            <a:rPr lang="en-GB" sz="1050" dirty="0"/>
                            <a:t> play football?</a:t>
                          </a:r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228527" t="-143056" r="-300627" b="-4023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328527" t="-143056" r="-200627" b="-4023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428527" t="-143056" r="-100627" b="-4023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Express 60 as a product of its prime factors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59016239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3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A jacket was £40, and is reduced to £34 in a sale.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Calculate the percentage decrease in the sale.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Increase £450 by 12%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A television costs £360 </a:t>
                          </a:r>
                          <a:r>
                            <a:rPr lang="en-GB" sz="1050" b="0" u="sng" dirty="0"/>
                            <a:t>AFTER</a:t>
                          </a:r>
                          <a:r>
                            <a:rPr lang="en-GB" sz="1050" b="0" u="none" dirty="0"/>
                            <a:t> a 20% discount. </a:t>
                          </a:r>
                        </a:p>
                        <a:p>
                          <a:pPr algn="ctr"/>
                          <a:r>
                            <a:rPr lang="en-GB" sz="1050" b="0" u="none" dirty="0"/>
                            <a:t>What was the original price, before the sale?</a:t>
                          </a:r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328527" t="-241935" r="-200627" b="-3004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428527" t="-241935" r="-100627" b="-3004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The first three terms of a Fibonacci sequence are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2, 5, 7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Find the sixth term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00380839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4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28840" t="-341935" r="-500313" b="-2004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129245" t="-341935" r="-401887" b="-2004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£2000 is invested in a bank account paying 3% compound interest per year. How much is in the account after 3 years?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328527" t="-341935" r="-200627" b="-2004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428527" t="-341935" r="-100627" b="-2004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528527" t="-341935" r="-627" b="-20046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04445910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5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I think of a number and multiply it by 3, then add 5.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The result is 26.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What was my number?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128016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50" b="0" dirty="0"/>
                            <a:t>Round 45.682 to 1 decimal place.</a:t>
                          </a:r>
                        </a:p>
                        <a:p>
                          <a:pPr algn="ctr"/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228527" t="-443981" r="-300627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128016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50" b="0" dirty="0"/>
                            <a:t>Find the Lowest Common Multiple (LCM) of 12 and 45</a:t>
                          </a:r>
                        </a:p>
                        <a:p>
                          <a:pPr algn="ctr"/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428527" t="-443981" r="-100627" b="-1013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528527" t="-443981" r="-627" b="-1013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5913792"/>
                      </a:ext>
                    </a:extLst>
                  </a:tr>
                  <a:tr h="13200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/>
                            <a:t>6</a:t>
                          </a:r>
                        </a:p>
                      </a:txBody>
                      <a:tcPr anchor="ctr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28840" t="-541475" r="-500313" b="-9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129245" t="-541475" r="-401887" b="-9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228527" t="-541475" r="-300627" b="-9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50" b="0" dirty="0"/>
                            <a:t>A pen costs £1.45</a:t>
                          </a:r>
                        </a:p>
                        <a:p>
                          <a:pPr algn="ctr"/>
                          <a:r>
                            <a:rPr lang="en-GB" sz="1050" b="0" dirty="0"/>
                            <a:t>How much change would you get from £10 if you buy 4 pens?</a:t>
                          </a:r>
                        </a:p>
                        <a:p>
                          <a:pPr algn="ctr"/>
                          <a:endParaRPr lang="en-GB" sz="1050" b="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428527" t="-541475" r="-100627" b="-9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6"/>
                          <a:stretch>
                            <a:fillRect l="-528527" t="-541475" r="-627" b="-9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6454175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02D4F3F2-4D10-44BD-8973-6EFB749357D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1986391"/>
                  </p:ext>
                </p:extLst>
              </p:nvPr>
            </p:nvGraphicFramePr>
            <p:xfrm>
              <a:off x="6781800" y="5676900"/>
              <a:ext cx="1714500" cy="6604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85750">
                      <a:extLst>
                        <a:ext uri="{9D8B030D-6E8A-4147-A177-3AD203B41FA5}">
                          <a16:colId xmlns:a16="http://schemas.microsoft.com/office/drawing/2014/main" val="1603882473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1845787070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1891192411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2210192150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1183575877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3568575914"/>
                        </a:ext>
                      </a:extLst>
                    </a:gridCol>
                  </a:tblGrid>
                  <a:tr h="3302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GB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b="1" dirty="0"/>
                            <a:t>-1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b="1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b="1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b="1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b="1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42339597"/>
                      </a:ext>
                    </a:extLst>
                  </a:tr>
                  <a:tr h="3302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900" b="1" i="1" smtClean="0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oMath>
                            </m:oMathPara>
                          </a14:m>
                          <a:endParaRPr lang="en-GB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GB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5867384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7">
                <a:extLst>
                  <a:ext uri="{FF2B5EF4-FFF2-40B4-BE49-F238E27FC236}">
                    <a16:creationId xmlns:a16="http://schemas.microsoft.com/office/drawing/2014/main" id="{02D4F3F2-4D10-44BD-8973-6EFB749357D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1986391"/>
                  </p:ext>
                </p:extLst>
              </p:nvPr>
            </p:nvGraphicFramePr>
            <p:xfrm>
              <a:off x="6781800" y="5676900"/>
              <a:ext cx="1714500" cy="6604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85750">
                      <a:extLst>
                        <a:ext uri="{9D8B030D-6E8A-4147-A177-3AD203B41FA5}">
                          <a16:colId xmlns:a16="http://schemas.microsoft.com/office/drawing/2014/main" val="1603882473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1845787070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1891192411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2210192150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1183575877"/>
                        </a:ext>
                      </a:extLst>
                    </a:gridCol>
                    <a:gridCol w="285750">
                      <a:extLst>
                        <a:ext uri="{9D8B030D-6E8A-4147-A177-3AD203B41FA5}">
                          <a16:colId xmlns:a16="http://schemas.microsoft.com/office/drawing/2014/main" val="3568575914"/>
                        </a:ext>
                      </a:extLst>
                    </a:gridCol>
                  </a:tblGrid>
                  <a:tr h="330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128" t="-1818" r="-504255" b="-10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b="1" dirty="0"/>
                            <a:t>-1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b="1" dirty="0"/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b="1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b="1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900" b="1" dirty="0"/>
                            <a:t>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42339597"/>
                      </a:ext>
                    </a:extLst>
                  </a:tr>
                  <a:tr h="330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128" t="-103704" r="-504255" b="-3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endParaRPr lang="en-GB" sz="900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9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5867384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BF12B98A-0448-4AF3-8E34-6E56A4B559B3}"/>
              </a:ext>
            </a:extLst>
          </p:cNvPr>
          <p:cNvSpPr/>
          <p:nvPr/>
        </p:nvSpPr>
        <p:spPr>
          <a:xfrm>
            <a:off x="9265681" y="3048000"/>
            <a:ext cx="1181100" cy="546100"/>
          </a:xfrm>
          <a:prstGeom prst="triangle">
            <a:avLst>
              <a:gd name="adj" fmla="val 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0C2B67-5CB5-463B-BD8D-E6AA01A44721}"/>
              </a:ext>
            </a:extLst>
          </p:cNvPr>
          <p:cNvSpPr txBox="1"/>
          <p:nvPr/>
        </p:nvSpPr>
        <p:spPr>
          <a:xfrm>
            <a:off x="8699500" y="3182550"/>
            <a:ext cx="5661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20 cm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C87D63-4EE8-444C-8820-2A84805801D0}"/>
              </a:ext>
            </a:extLst>
          </p:cNvPr>
          <p:cNvSpPr txBox="1"/>
          <p:nvPr/>
        </p:nvSpPr>
        <p:spPr>
          <a:xfrm>
            <a:off x="9683538" y="3048000"/>
            <a:ext cx="5661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25 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153BE1-9026-4486-8954-6F330C329945}"/>
              </a:ext>
            </a:extLst>
          </p:cNvPr>
          <p:cNvSpPr txBox="1"/>
          <p:nvPr/>
        </p:nvSpPr>
        <p:spPr>
          <a:xfrm>
            <a:off x="9573140" y="3590151"/>
            <a:ext cx="4764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x cm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0D3DF99-595D-4F2F-83C5-DF3C064F392E}"/>
              </a:ext>
            </a:extLst>
          </p:cNvPr>
          <p:cNvSpPr/>
          <p:nvPr/>
        </p:nvSpPr>
        <p:spPr>
          <a:xfrm>
            <a:off x="10718800" y="5676900"/>
            <a:ext cx="787400" cy="787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ABCB7D5-941E-4FB5-8FF4-7AD8FCE0F140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10718800" y="6070600"/>
            <a:ext cx="3937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A5BC6E0-769B-44D3-974E-8F5E9B38C89B}"/>
                  </a:ext>
                </a:extLst>
              </p:cNvPr>
              <p:cNvSpPr txBox="1"/>
              <p:nvPr/>
            </p:nvSpPr>
            <p:spPr>
              <a:xfrm>
                <a:off x="10772085" y="5876295"/>
                <a:ext cx="28713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050" i="1" dirty="0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sz="105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A5BC6E0-769B-44D3-974E-8F5E9B38C8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72085" y="5876295"/>
                <a:ext cx="287130" cy="261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1B1D67F1-3D88-42D6-BC83-AE87F020776D}"/>
              </a:ext>
            </a:extLst>
          </p:cNvPr>
          <p:cNvSpPr/>
          <p:nvPr/>
        </p:nvSpPr>
        <p:spPr>
          <a:xfrm>
            <a:off x="4914900" y="6921500"/>
            <a:ext cx="1644650" cy="787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A46EEC5-3B0C-4F47-ACA6-431A57AB417E}"/>
              </a:ext>
            </a:extLst>
          </p:cNvPr>
          <p:cNvSpPr/>
          <p:nvPr/>
        </p:nvSpPr>
        <p:spPr>
          <a:xfrm>
            <a:off x="5035550" y="6991350"/>
            <a:ext cx="762000" cy="6477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8AE928E-1538-4BB4-B851-1FC5CDE4A9D6}"/>
              </a:ext>
            </a:extLst>
          </p:cNvPr>
          <p:cNvSpPr/>
          <p:nvPr/>
        </p:nvSpPr>
        <p:spPr>
          <a:xfrm>
            <a:off x="5638800" y="6991350"/>
            <a:ext cx="762000" cy="647700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9DEB79-27A6-4F08-9451-A6DAB586D443}"/>
              </a:ext>
            </a:extLst>
          </p:cNvPr>
          <p:cNvSpPr txBox="1"/>
          <p:nvPr/>
        </p:nvSpPr>
        <p:spPr>
          <a:xfrm>
            <a:off x="4943895" y="6921500"/>
            <a:ext cx="2664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0A1A9CA-594E-4E6C-BE3B-EEF9A47CC175}"/>
              </a:ext>
            </a:extLst>
          </p:cNvPr>
          <p:cNvSpPr txBox="1"/>
          <p:nvPr/>
        </p:nvSpPr>
        <p:spPr>
          <a:xfrm>
            <a:off x="6267590" y="6921500"/>
            <a:ext cx="2664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/>
              <a:t>B</a:t>
            </a: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5077698F-14EB-4E38-82DB-A95F6A36DB4E}"/>
              </a:ext>
            </a:extLst>
          </p:cNvPr>
          <p:cNvSpPr/>
          <p:nvPr/>
        </p:nvSpPr>
        <p:spPr>
          <a:xfrm flipH="1">
            <a:off x="10915649" y="8286194"/>
            <a:ext cx="1181101" cy="386089"/>
          </a:xfrm>
          <a:prstGeom prst="triangle">
            <a:avLst>
              <a:gd name="adj" fmla="val 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5946341-C212-4FD6-8DA7-86CD3EDC2D12}"/>
                  </a:ext>
                </a:extLst>
              </p:cNvPr>
              <p:cNvSpPr txBox="1"/>
              <p:nvPr/>
            </p:nvSpPr>
            <p:spPr>
              <a:xfrm>
                <a:off x="12007850" y="8279539"/>
                <a:ext cx="3679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5946341-C212-4FD6-8DA7-86CD3EDC2D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7850" y="8279539"/>
                <a:ext cx="367986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22DD7B8-CA6B-45A4-9E32-ED9A98AA8C96}"/>
                  </a:ext>
                </a:extLst>
              </p:cNvPr>
              <p:cNvSpPr txBox="1"/>
              <p:nvPr/>
            </p:nvSpPr>
            <p:spPr>
              <a:xfrm>
                <a:off x="11273134" y="8255279"/>
                <a:ext cx="37382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100" b="0" i="1" smtClean="0">
                          <a:latin typeface="Cambria Math" panose="02040503050406030204" pitchFamily="18" charset="0"/>
                        </a:rPr>
                        <m:t>50</m:t>
                      </m:r>
                    </m:oMath>
                  </m:oMathPara>
                </a14:m>
                <a:endParaRPr lang="en-GB" sz="11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22DD7B8-CA6B-45A4-9E32-ED9A98AA8C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73134" y="8255279"/>
                <a:ext cx="373820" cy="2616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6E8A0BA-AD00-4EC6-866E-7E498A306A7F}"/>
                  </a:ext>
                </a:extLst>
              </p:cNvPr>
              <p:cNvSpPr txBox="1"/>
              <p:nvPr/>
            </p:nvSpPr>
            <p:spPr>
              <a:xfrm>
                <a:off x="11247264" y="8464205"/>
                <a:ext cx="45878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60°</m:t>
                    </m:r>
                  </m:oMath>
                </a14:m>
                <a:r>
                  <a:rPr lang="en-GB" sz="1100" dirty="0"/>
                  <a:t> 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6E8A0BA-AD00-4EC6-866E-7E498A306A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7264" y="8464205"/>
                <a:ext cx="458780" cy="2616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Arc 27">
            <a:extLst>
              <a:ext uri="{FF2B5EF4-FFF2-40B4-BE49-F238E27FC236}">
                <a16:creationId xmlns:a16="http://schemas.microsoft.com/office/drawing/2014/main" id="{AA9398BE-82F9-43E6-885E-07FB16252DF2}"/>
              </a:ext>
            </a:extLst>
          </p:cNvPr>
          <p:cNvSpPr/>
          <p:nvPr/>
        </p:nvSpPr>
        <p:spPr>
          <a:xfrm>
            <a:off x="10400939" y="8215083"/>
            <a:ext cx="914400" cy="914400"/>
          </a:xfrm>
          <a:prstGeom prst="arc">
            <a:avLst>
              <a:gd name="adj1" fmla="val 20605560"/>
              <a:gd name="adj2" fmla="val 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FEC49EB-1261-4C75-9576-58314781B2D1}"/>
              </a:ext>
            </a:extLst>
          </p:cNvPr>
          <p:cNvSpPr txBox="1"/>
          <p:nvPr/>
        </p:nvSpPr>
        <p:spPr>
          <a:xfrm>
            <a:off x="4311412" y="66814"/>
            <a:ext cx="49407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REVISION DICE GAME!</a:t>
            </a:r>
          </a:p>
        </p:txBody>
      </p:sp>
      <p:pic>
        <p:nvPicPr>
          <p:cNvPr id="1026" name="Picture 2" descr="Dice - Free entertainment icons">
            <a:extLst>
              <a:ext uri="{FF2B5EF4-FFF2-40B4-BE49-F238E27FC236}">
                <a16:creationId xmlns:a16="http://schemas.microsoft.com/office/drawing/2014/main" id="{DD86187E-95E0-4284-B7BE-D1632B556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2189" y="-22663"/>
            <a:ext cx="797363" cy="79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0191406-CFE9-4844-A7CF-C7CA3A459883}"/>
              </a:ext>
            </a:extLst>
          </p:cNvPr>
          <p:cNvSpPr txBox="1"/>
          <p:nvPr/>
        </p:nvSpPr>
        <p:spPr>
          <a:xfrm>
            <a:off x="419100" y="204569"/>
            <a:ext cx="3600450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Roll 2 dice to choose the question </a:t>
            </a:r>
          </a:p>
        </p:txBody>
      </p:sp>
      <p:pic>
        <p:nvPicPr>
          <p:cNvPr id="27" name="Graphic 26" descr="Calculator with solid fill">
            <a:extLst>
              <a:ext uri="{FF2B5EF4-FFF2-40B4-BE49-F238E27FC236}">
                <a16:creationId xmlns:a16="http://schemas.microsoft.com/office/drawing/2014/main" id="{A8F803AA-914B-4A35-99AD-EC49B2C2B0E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907008" y="75289"/>
            <a:ext cx="627892" cy="62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176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512</Words>
  <Application>Microsoft Office PowerPoint</Application>
  <PresentationFormat>A3 Paper (297x420 mm)</PresentationFormat>
  <Paragraphs>92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DUTY SIGNl</dc:title>
  <dc:creator>Dale Chapman</dc:creator>
  <cp:lastModifiedBy>Dale Chapman</cp:lastModifiedBy>
  <cp:revision>5</cp:revision>
  <cp:lastPrinted>2026-05-20T13:25:39Z</cp:lastPrinted>
  <dcterms:created xsi:type="dcterms:W3CDTF">2026-05-20T12:52:20Z</dcterms:created>
  <dcterms:modified xsi:type="dcterms:W3CDTF">2026-06-01T11:09:17Z</dcterms:modified>
</cp:coreProperties>
</file>