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84" d="100"/>
          <a:sy n="84" d="100"/>
        </p:scale>
        <p:origin x="1536" y="-1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44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43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000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38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9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673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24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7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98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04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480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D9F00-33E3-408E-9442-4D29DACC6F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7535B-88A9-412D-A888-EB01A6F42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05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0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3923AA-CA4C-491C-B543-1CF392D10D46}"/>
              </a:ext>
            </a:extLst>
          </p:cNvPr>
          <p:cNvSpPr txBox="1"/>
          <p:nvPr/>
        </p:nvSpPr>
        <p:spPr>
          <a:xfrm flipH="1">
            <a:off x="607979" y="82867"/>
            <a:ext cx="564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Trebuchet MS" panose="020B0603020202020204" pitchFamily="34" charset="0"/>
              </a:rPr>
              <a:t>Graph Theory Key Terms Match-Up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7B5B25C-8F7D-4BA3-B9F9-0CE0A4A525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826618"/>
              </p:ext>
            </p:extLst>
          </p:nvPr>
        </p:nvGraphicFramePr>
        <p:xfrm>
          <a:off x="163980" y="2479539"/>
          <a:ext cx="3077306" cy="55199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4744">
                  <a:extLst>
                    <a:ext uri="{9D8B030D-6E8A-4147-A177-3AD203B41FA5}">
                      <a16:colId xmlns:a16="http://schemas.microsoft.com/office/drawing/2014/main" val="2832718773"/>
                    </a:ext>
                  </a:extLst>
                </a:gridCol>
                <a:gridCol w="2532562">
                  <a:extLst>
                    <a:ext uri="{9D8B030D-6E8A-4147-A177-3AD203B41FA5}">
                      <a16:colId xmlns:a16="http://schemas.microsoft.com/office/drawing/2014/main" val="565253162"/>
                    </a:ext>
                  </a:extLst>
                </a:gridCol>
              </a:tblGrid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A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walk with no repeated vertices.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8311752"/>
                  </a:ext>
                </a:extLst>
              </a:tr>
              <a:tr h="63302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B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graph in which every vertex is connected to every other vertex by a single edge.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589175"/>
                  </a:ext>
                </a:extLst>
              </a:tr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C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The number of edges incident to a node.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6696498"/>
                  </a:ext>
                </a:extLst>
              </a:tr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An edge that starts and end at the same vertex.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5840899"/>
                  </a:ext>
                </a:extLst>
              </a:tr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connected graph with no cycles.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334333"/>
                  </a:ext>
                </a:extLst>
              </a:tr>
              <a:tr h="77638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F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graph formed from a subset of vertices and edges of another graph.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7257401"/>
                  </a:ext>
                </a:extLst>
              </a:tr>
              <a:tr h="77638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closed path – starts and ends at the same vertex with no other repeats.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0940749"/>
                  </a:ext>
                </a:extLst>
              </a:tr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graph with at least one direction on an edge.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4656243"/>
                  </a:ext>
                </a:extLst>
              </a:tr>
              <a:tr h="57222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Versions of the same graph drawn differently.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475469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F394A5F4-3268-4F2C-830C-BC1CEB42310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0545006"/>
                  </p:ext>
                </p:extLst>
              </p:nvPr>
            </p:nvGraphicFramePr>
            <p:xfrm>
              <a:off x="163980" y="530302"/>
              <a:ext cx="6476582" cy="828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35585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12042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19074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112091">
                      <a:extLst>
                        <a:ext uri="{9D8B030D-6E8A-4147-A177-3AD203B41FA5}">
                          <a16:colId xmlns:a16="http://schemas.microsoft.com/office/drawing/2014/main" val="3851210613"/>
                        </a:ext>
                      </a:extLst>
                    </a:gridCol>
                    <a:gridCol w="544963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492015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492015">
                      <a:extLst>
                        <a:ext uri="{9D8B030D-6E8A-4147-A177-3AD203B41FA5}">
                          <a16:colId xmlns:a16="http://schemas.microsoft.com/office/drawing/2014/main" val="3534178622"/>
                        </a:ext>
                      </a:extLst>
                    </a:gridCol>
                    <a:gridCol w="897127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2697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Weighted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Subgraph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Degree / Valency / Order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Complete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Walk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Path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Tree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Trail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F394A5F4-3268-4F2C-830C-BC1CEB42310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0545006"/>
                  </p:ext>
                </p:extLst>
              </p:nvPr>
            </p:nvGraphicFramePr>
            <p:xfrm>
              <a:off x="163980" y="530302"/>
              <a:ext cx="6476582" cy="828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35585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12042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19074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112091">
                      <a:extLst>
                        <a:ext uri="{9D8B030D-6E8A-4147-A177-3AD203B41FA5}">
                          <a16:colId xmlns:a16="http://schemas.microsoft.com/office/drawing/2014/main" val="3851210613"/>
                        </a:ext>
                      </a:extLst>
                    </a:gridCol>
                    <a:gridCol w="544963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492015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492015">
                      <a:extLst>
                        <a:ext uri="{9D8B030D-6E8A-4147-A177-3AD203B41FA5}">
                          <a16:colId xmlns:a16="http://schemas.microsoft.com/office/drawing/2014/main" val="3534178622"/>
                        </a:ext>
                      </a:extLst>
                    </a:gridCol>
                    <a:gridCol w="897127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49" t="-1639" r="-592208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33333" t="-1639" r="-183951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24490" t="-1639" r="-1361" b="-1377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Weighted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Subgraph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Degree / Valency / Order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Complete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Walk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Path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Tree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Trail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E5378E2A-D539-4510-8528-3B1982640B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8799812"/>
                  </p:ext>
                </p:extLst>
              </p:nvPr>
            </p:nvGraphicFramePr>
            <p:xfrm>
              <a:off x="163980" y="1517024"/>
              <a:ext cx="6465420" cy="828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22605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932665">
                      <a:extLst>
                        <a:ext uri="{9D8B030D-6E8A-4147-A177-3AD203B41FA5}">
                          <a16:colId xmlns:a16="http://schemas.microsoft.com/office/drawing/2014/main" val="718333209"/>
                        </a:ext>
                      </a:extLst>
                    </a:gridCol>
                    <a:gridCol w="719429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5591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69888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78576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  <a:gridCol w="819150">
                      <a:extLst>
                        <a:ext uri="{9D8B030D-6E8A-4147-A177-3AD203B41FA5}">
                          <a16:colId xmlns:a16="http://schemas.microsoft.com/office/drawing/2014/main" val="41345567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GB" sz="1200" b="1" i="0" smtClean="0"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i="0" dirty="0">
                              <a:latin typeface="+mj-lt"/>
                            </a:rPr>
                            <a:t>13</a:t>
                          </a:r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𝟏𝟒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𝟏𝟓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𝟏𝟔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Loop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Isomorphic Graphs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Hamiltonian 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Simple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Digraph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Handshake Lemma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Spanning Tree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E5378E2A-D539-4510-8528-3B1982640B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8799812"/>
                  </p:ext>
                </p:extLst>
              </p:nvPr>
            </p:nvGraphicFramePr>
            <p:xfrm>
              <a:off x="163980" y="1517024"/>
              <a:ext cx="6465420" cy="828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22605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932665">
                      <a:extLst>
                        <a:ext uri="{9D8B030D-6E8A-4147-A177-3AD203B41FA5}">
                          <a16:colId xmlns:a16="http://schemas.microsoft.com/office/drawing/2014/main" val="718333209"/>
                        </a:ext>
                      </a:extLst>
                    </a:gridCol>
                    <a:gridCol w="719429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5591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69888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78576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  <a:gridCol w="819150">
                      <a:extLst>
                        <a:ext uri="{9D8B030D-6E8A-4147-A177-3AD203B41FA5}">
                          <a16:colId xmlns:a16="http://schemas.microsoft.com/office/drawing/2014/main" val="41345567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163" t="-1639" r="-1137209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6863" t="-1639" r="-539216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3390" t="-1639" r="-599153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5747" t="-1639" r="-306322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i="0" dirty="0">
                              <a:latin typeface="+mj-lt"/>
                            </a:rPr>
                            <a:t>13</a:t>
                          </a:r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81739" t="-1639" r="-244348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44444" t="-1639" r="-95139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7407" t="-1639" r="-1481" b="-1377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Loop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Isomorphic Graphs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Hamiltonian 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Simple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Digraph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Handshake Lemma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Spanning Tree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4C1D7E0-F1CF-4FCB-8920-835EAF3E9F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8459853"/>
                  </p:ext>
                </p:extLst>
              </p:nvPr>
            </p:nvGraphicFramePr>
            <p:xfrm>
              <a:off x="3509799" y="2479538"/>
              <a:ext cx="3077306" cy="551997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4744">
                      <a:extLst>
                        <a:ext uri="{9D8B030D-6E8A-4147-A177-3AD203B41FA5}">
                          <a16:colId xmlns:a16="http://schemas.microsoft.com/office/drawing/2014/main" val="916176035"/>
                        </a:ext>
                      </a:extLst>
                    </a:gridCol>
                    <a:gridCol w="2532562">
                      <a:extLst>
                        <a:ext uri="{9D8B030D-6E8A-4147-A177-3AD203B41FA5}">
                          <a16:colId xmlns:a16="http://schemas.microsoft.com/office/drawing/2014/main" val="3160746466"/>
                        </a:ext>
                      </a:extLst>
                    </a:gridCol>
                  </a:tblGrid>
                  <a:tr h="11968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J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In an undirected graph, the total of the order of vertices is </a:t>
                          </a:r>
                          <a14:m>
                            <m:oMath xmlns:m="http://schemas.openxmlformats.org/officeDocument/2006/math"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2× </m:t>
                              </m:r>
                            </m:oMath>
                          </a14:m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the number of edges. Therefore, the number of odd nodes must</a:t>
                          </a:r>
                          <a:r>
                            <a:rPr lang="en-GB" sz="1200" b="0" baseline="0" dirty="0">
                              <a:latin typeface="Trebuchet MS" panose="020B0603020202020204" pitchFamily="34" charset="0"/>
                            </a:rPr>
                            <a:t> be even.</a:t>
                          </a:r>
                          <a:endParaRPr lang="en-GB" sz="1200" b="0" dirty="0">
                            <a:latin typeface="Trebuchet MS" panose="020B0603020202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3107752"/>
                      </a:ext>
                    </a:extLst>
                  </a:tr>
                  <a:tr h="11968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K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subgraph including all vertices of a main graph. Must be a tree.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39735725"/>
                      </a:ext>
                    </a:extLst>
                  </a:tr>
                  <a:tr h="5373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L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cycle that visits every node exactly once.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3301893"/>
                      </a:ext>
                    </a:extLst>
                  </a:tr>
                  <a:tr h="5373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graph in which edges have values associated with them.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01926676"/>
                      </a:ext>
                    </a:extLst>
                  </a:tr>
                  <a:tr h="75716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N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graph with no loops, and no multiple edges between vertices.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4356170"/>
                      </a:ext>
                    </a:extLst>
                  </a:tr>
                  <a:tr h="75716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O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sequence of edges and vertices with repetition allowed.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9205110"/>
                      </a:ext>
                    </a:extLst>
                  </a:tr>
                  <a:tr h="5373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P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walk with no repeated edges.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2649318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4C1D7E0-F1CF-4FCB-8920-835EAF3E9F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8459853"/>
                  </p:ext>
                </p:extLst>
              </p:nvPr>
            </p:nvGraphicFramePr>
            <p:xfrm>
              <a:off x="3509799" y="2479538"/>
              <a:ext cx="3077306" cy="551997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4744">
                      <a:extLst>
                        <a:ext uri="{9D8B030D-6E8A-4147-A177-3AD203B41FA5}">
                          <a16:colId xmlns:a16="http://schemas.microsoft.com/office/drawing/2014/main" val="916176035"/>
                        </a:ext>
                      </a:extLst>
                    </a:gridCol>
                    <a:gridCol w="2532562">
                      <a:extLst>
                        <a:ext uri="{9D8B030D-6E8A-4147-A177-3AD203B41FA5}">
                          <a16:colId xmlns:a16="http://schemas.microsoft.com/office/drawing/2014/main" val="3160746466"/>
                        </a:ext>
                      </a:extLst>
                    </a:gridCol>
                  </a:tblGrid>
                  <a:tr h="11968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J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1875" t="-508" r="-481" b="-3614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3107752"/>
                      </a:ext>
                    </a:extLst>
                  </a:tr>
                  <a:tr h="11968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K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subgraph including all vertices of a main graph. Must be a tree.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39735725"/>
                      </a:ext>
                    </a:extLst>
                  </a:tr>
                  <a:tr h="5373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L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cycle that visits every node exactly once.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3301893"/>
                      </a:ext>
                    </a:extLst>
                  </a:tr>
                  <a:tr h="5373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graph in which edges have values associated with them.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01926676"/>
                      </a:ext>
                    </a:extLst>
                  </a:tr>
                  <a:tr h="75716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N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graph with no loops, and no multiple edges between vertices.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4356170"/>
                      </a:ext>
                    </a:extLst>
                  </a:tr>
                  <a:tr h="75716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O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sequence of edges and vertices with repetition allowed.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9205110"/>
                      </a:ext>
                    </a:extLst>
                  </a:tr>
                  <a:tr h="5373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P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walk with no repeated edges.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2649318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7">
                <a:extLst>
                  <a:ext uri="{FF2B5EF4-FFF2-40B4-BE49-F238E27FC236}">
                    <a16:creationId xmlns:a16="http://schemas.microsoft.com/office/drawing/2014/main" id="{CB5A047B-493A-4EBF-88B9-39CFD7AD7F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9179902"/>
                  </p:ext>
                </p:extLst>
              </p:nvPr>
            </p:nvGraphicFramePr>
            <p:xfrm>
              <a:off x="217437" y="8299827"/>
              <a:ext cx="6423120" cy="664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02890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237902428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983099689"/>
                        </a:ext>
                      </a:extLst>
                    </a:gridCol>
                  </a:tblGrid>
                  <a:tr h="33204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32048"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7">
                <a:extLst>
                  <a:ext uri="{FF2B5EF4-FFF2-40B4-BE49-F238E27FC236}">
                    <a16:creationId xmlns:a16="http://schemas.microsoft.com/office/drawing/2014/main" id="{CB5A047B-493A-4EBF-88B9-39CFD7AD7F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9179902"/>
                  </p:ext>
                </p:extLst>
              </p:nvPr>
            </p:nvGraphicFramePr>
            <p:xfrm>
              <a:off x="217437" y="8299827"/>
              <a:ext cx="6423120" cy="664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02890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237902428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983099689"/>
                        </a:ext>
                      </a:extLst>
                    </a:gridCol>
                  </a:tblGrid>
                  <a:tr h="3320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758" t="-1818" r="-700758" b="-1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600000" t="-1818" r="-101515" b="-1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700000" t="-1818" r="-1515" b="-1036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32048"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7">
                <a:extLst>
                  <a:ext uri="{FF2B5EF4-FFF2-40B4-BE49-F238E27FC236}">
                    <a16:creationId xmlns:a16="http://schemas.microsoft.com/office/drawing/2014/main" id="{F9902382-60A8-457B-AA03-70AECA2DEF5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6387534"/>
                  </p:ext>
                </p:extLst>
              </p:nvPr>
            </p:nvGraphicFramePr>
            <p:xfrm>
              <a:off x="217437" y="9042026"/>
              <a:ext cx="6423120" cy="664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02890">
                      <a:extLst>
                        <a:ext uri="{9D8B030D-6E8A-4147-A177-3AD203B41FA5}">
                          <a16:colId xmlns:a16="http://schemas.microsoft.com/office/drawing/2014/main" val="45226984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222352937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3204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32048"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7">
                <a:extLst>
                  <a:ext uri="{FF2B5EF4-FFF2-40B4-BE49-F238E27FC236}">
                    <a16:creationId xmlns:a16="http://schemas.microsoft.com/office/drawing/2014/main" id="{F9902382-60A8-457B-AA03-70AECA2DEF5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6387534"/>
                  </p:ext>
                </p:extLst>
              </p:nvPr>
            </p:nvGraphicFramePr>
            <p:xfrm>
              <a:off x="217437" y="9042026"/>
              <a:ext cx="6423120" cy="664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02890">
                      <a:extLst>
                        <a:ext uri="{9D8B030D-6E8A-4147-A177-3AD203B41FA5}">
                          <a16:colId xmlns:a16="http://schemas.microsoft.com/office/drawing/2014/main" val="45226984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222352937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320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758" t="-1818" r="-700758" b="-1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100758" t="-1818" r="-600758" b="-1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200758" t="-1818" r="-500758" b="-1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32048"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/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7C956450-8AA1-4F37-9715-F1A6D5C0997E}"/>
              </a:ext>
            </a:extLst>
          </p:cNvPr>
          <p:cNvSpPr txBox="1"/>
          <p:nvPr/>
        </p:nvSpPr>
        <p:spPr>
          <a:xfrm flipH="1">
            <a:off x="607979" y="7992458"/>
            <a:ext cx="5642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>
                <a:latin typeface="Trebuchet MS" panose="020B0603020202020204" pitchFamily="34" charset="0"/>
              </a:rPr>
              <a:t>Answer Box</a:t>
            </a:r>
            <a:endParaRPr lang="en-GB" sz="1400" b="1" u="sng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41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3923AA-CA4C-491C-B543-1CF392D10D46}"/>
              </a:ext>
            </a:extLst>
          </p:cNvPr>
          <p:cNvSpPr txBox="1"/>
          <p:nvPr/>
        </p:nvSpPr>
        <p:spPr>
          <a:xfrm flipH="1">
            <a:off x="607979" y="82867"/>
            <a:ext cx="564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Trebuchet MS" panose="020B0603020202020204" pitchFamily="34" charset="0"/>
              </a:rPr>
              <a:t>Graph Theory Key Terms Match-Up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7B5B25C-8F7D-4BA3-B9F9-0CE0A4A525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394730"/>
              </p:ext>
            </p:extLst>
          </p:nvPr>
        </p:nvGraphicFramePr>
        <p:xfrm>
          <a:off x="163980" y="2479539"/>
          <a:ext cx="3077306" cy="55199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4744">
                  <a:extLst>
                    <a:ext uri="{9D8B030D-6E8A-4147-A177-3AD203B41FA5}">
                      <a16:colId xmlns:a16="http://schemas.microsoft.com/office/drawing/2014/main" val="2832718773"/>
                    </a:ext>
                  </a:extLst>
                </a:gridCol>
                <a:gridCol w="2532562">
                  <a:extLst>
                    <a:ext uri="{9D8B030D-6E8A-4147-A177-3AD203B41FA5}">
                      <a16:colId xmlns:a16="http://schemas.microsoft.com/office/drawing/2014/main" val="565253162"/>
                    </a:ext>
                  </a:extLst>
                </a:gridCol>
              </a:tblGrid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A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walk with no repeated vertices.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8311752"/>
                  </a:ext>
                </a:extLst>
              </a:tr>
              <a:tr h="63302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B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graph in which every vertex is connected to every other vertex by a single edge.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589175"/>
                  </a:ext>
                </a:extLst>
              </a:tr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C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The number of edges incident to a node.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6696498"/>
                  </a:ext>
                </a:extLst>
              </a:tr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An edge that starts and end at the same vertex.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5840899"/>
                  </a:ext>
                </a:extLst>
              </a:tr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connected graph with no cycles.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334333"/>
                  </a:ext>
                </a:extLst>
              </a:tr>
              <a:tr h="77638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F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graph formed from a subset of vertices and edges of another graph.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7257401"/>
                  </a:ext>
                </a:extLst>
              </a:tr>
              <a:tr h="77638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closed path – starts and ends at the same vertex with no other repeats.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0940749"/>
                  </a:ext>
                </a:extLst>
              </a:tr>
              <a:tr h="55098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A graph with at least one direction on an edge.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4656243"/>
                  </a:ext>
                </a:extLst>
              </a:tr>
              <a:tr h="57222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rebuchet MS" panose="020B0603020202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latin typeface="Trebuchet MS" panose="020B0603020202020204" pitchFamily="34" charset="0"/>
                        </a:rPr>
                        <a:t>Versions of the same graph drawn differently.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475469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F394A5F4-3268-4F2C-830C-BC1CEB4231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63980" y="530302"/>
              <a:ext cx="6476582" cy="828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35585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12042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19074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112091">
                      <a:extLst>
                        <a:ext uri="{9D8B030D-6E8A-4147-A177-3AD203B41FA5}">
                          <a16:colId xmlns:a16="http://schemas.microsoft.com/office/drawing/2014/main" val="3851210613"/>
                        </a:ext>
                      </a:extLst>
                    </a:gridCol>
                    <a:gridCol w="544963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492015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492015">
                      <a:extLst>
                        <a:ext uri="{9D8B030D-6E8A-4147-A177-3AD203B41FA5}">
                          <a16:colId xmlns:a16="http://schemas.microsoft.com/office/drawing/2014/main" val="3534178622"/>
                        </a:ext>
                      </a:extLst>
                    </a:gridCol>
                    <a:gridCol w="897127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2697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Weighted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Subgraph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Degree / Valency / Order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Complete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Walk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Path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Tree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Trail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F394A5F4-3268-4F2C-830C-BC1CEB4231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63980" y="530302"/>
              <a:ext cx="6476582" cy="828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35585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12042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19074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112091">
                      <a:extLst>
                        <a:ext uri="{9D8B030D-6E8A-4147-A177-3AD203B41FA5}">
                          <a16:colId xmlns:a16="http://schemas.microsoft.com/office/drawing/2014/main" val="3851210613"/>
                        </a:ext>
                      </a:extLst>
                    </a:gridCol>
                    <a:gridCol w="544963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492015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492015">
                      <a:extLst>
                        <a:ext uri="{9D8B030D-6E8A-4147-A177-3AD203B41FA5}">
                          <a16:colId xmlns:a16="http://schemas.microsoft.com/office/drawing/2014/main" val="3534178622"/>
                        </a:ext>
                      </a:extLst>
                    </a:gridCol>
                    <a:gridCol w="897127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49" t="-1639" r="-592208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33333" t="-1639" r="-183951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24490" t="-1639" r="-1361" b="-1377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Weighted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Subgraph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Degree / Valency / Order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Complete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Walk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Path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Tree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Trail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E5378E2A-D539-4510-8528-3B1982640B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5744980"/>
                  </p:ext>
                </p:extLst>
              </p:nvPr>
            </p:nvGraphicFramePr>
            <p:xfrm>
              <a:off x="163980" y="1517024"/>
              <a:ext cx="6465420" cy="828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22605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932665">
                      <a:extLst>
                        <a:ext uri="{9D8B030D-6E8A-4147-A177-3AD203B41FA5}">
                          <a16:colId xmlns:a16="http://schemas.microsoft.com/office/drawing/2014/main" val="718333209"/>
                        </a:ext>
                      </a:extLst>
                    </a:gridCol>
                    <a:gridCol w="719429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5591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69888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78576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  <a:gridCol w="819150">
                      <a:extLst>
                        <a:ext uri="{9D8B030D-6E8A-4147-A177-3AD203B41FA5}">
                          <a16:colId xmlns:a16="http://schemas.microsoft.com/office/drawing/2014/main" val="41345567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GB" sz="1200" b="1" i="0" smtClean="0"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2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𝟏𝟒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latin typeface="Cambria Math" panose="02040503050406030204" pitchFamily="18" charset="0"/>
                                  </a:rPr>
                                  <m:t>𝟏𝟓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𝟏𝟔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Loop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Isomorphic Graphs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Hamiltonian 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Simple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Digraph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Handshake Lemma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Spanning Tree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E5378E2A-D539-4510-8528-3B1982640B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5744980"/>
                  </p:ext>
                </p:extLst>
              </p:nvPr>
            </p:nvGraphicFramePr>
            <p:xfrm>
              <a:off x="163980" y="1517024"/>
              <a:ext cx="6465420" cy="828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22605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932665">
                      <a:extLst>
                        <a:ext uri="{9D8B030D-6E8A-4147-A177-3AD203B41FA5}">
                          <a16:colId xmlns:a16="http://schemas.microsoft.com/office/drawing/2014/main" val="718333209"/>
                        </a:ext>
                      </a:extLst>
                    </a:gridCol>
                    <a:gridCol w="719429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5591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69888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78576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  <a:gridCol w="819150">
                      <a:extLst>
                        <a:ext uri="{9D8B030D-6E8A-4147-A177-3AD203B41FA5}">
                          <a16:colId xmlns:a16="http://schemas.microsoft.com/office/drawing/2014/main" val="41345567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163" t="-1639" r="-1137209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6863" t="-1639" r="-539216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3390" t="-1639" r="-599153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5747" t="-1639" r="-306322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2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81739" t="-1639" r="-244348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44444" t="-1639" r="-95139" b="-1377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7407" t="-1639" r="-1481" b="-1377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Loop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Isomorphic Graphs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Hamiltonian 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Simple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Digraph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Handshake Lemma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/>
                            <a:t>Spanning Tree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4C1D7E0-F1CF-4FCB-8920-835EAF3E9F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20956781"/>
                  </p:ext>
                </p:extLst>
              </p:nvPr>
            </p:nvGraphicFramePr>
            <p:xfrm>
              <a:off x="3509799" y="2479538"/>
              <a:ext cx="3077306" cy="551292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4744">
                      <a:extLst>
                        <a:ext uri="{9D8B030D-6E8A-4147-A177-3AD203B41FA5}">
                          <a16:colId xmlns:a16="http://schemas.microsoft.com/office/drawing/2014/main" val="916176035"/>
                        </a:ext>
                      </a:extLst>
                    </a:gridCol>
                    <a:gridCol w="2532562">
                      <a:extLst>
                        <a:ext uri="{9D8B030D-6E8A-4147-A177-3AD203B41FA5}">
                          <a16:colId xmlns:a16="http://schemas.microsoft.com/office/drawing/2014/main" val="3160746466"/>
                        </a:ext>
                      </a:extLst>
                    </a:gridCol>
                  </a:tblGrid>
                  <a:tr h="133748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J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In an undirected graph, the total of the order of vertices is </a:t>
                          </a:r>
                          <a14:m>
                            <m:oMath xmlns:m="http://schemas.openxmlformats.org/officeDocument/2006/math"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2× </m:t>
                              </m:r>
                            </m:oMath>
                          </a14:m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the number of edges. Therefore, the number of odd nodes must</a:t>
                          </a:r>
                          <a:r>
                            <a:rPr lang="en-GB" sz="1200" b="0" baseline="0" dirty="0">
                              <a:latin typeface="Trebuchet MS" panose="020B0603020202020204" pitchFamily="34" charset="0"/>
                            </a:rPr>
                            <a:t> be even.</a:t>
                          </a:r>
                          <a:endParaRPr lang="en-GB" sz="1200" b="0" dirty="0">
                            <a:latin typeface="Trebuchet MS" panose="020B0603020202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3107752"/>
                      </a:ext>
                    </a:extLst>
                  </a:tr>
                  <a:tr h="68159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K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subgraph including all vertices of a main graph. Must be a tree.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39735725"/>
                      </a:ext>
                    </a:extLst>
                  </a:tr>
                  <a:tr h="6005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L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cycle that visits every node exactly once.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3301893"/>
                      </a:ext>
                    </a:extLst>
                  </a:tr>
                  <a:tr h="6005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graph in which edges have values associated with them.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01926676"/>
                      </a:ext>
                    </a:extLst>
                  </a:tr>
                  <a:tr h="84616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N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graph with no loops, and no multiple edges between vertices.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4356170"/>
                      </a:ext>
                    </a:extLst>
                  </a:tr>
                  <a:tr h="84616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O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sequence of edges and vertices with repetition allowed.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9205110"/>
                      </a:ext>
                    </a:extLst>
                  </a:tr>
                  <a:tr h="6005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P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walk with no repeated edges.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2649318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4C1D7E0-F1CF-4FCB-8920-835EAF3E9F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20956781"/>
                  </p:ext>
                </p:extLst>
              </p:nvPr>
            </p:nvGraphicFramePr>
            <p:xfrm>
              <a:off x="3509799" y="2479538"/>
              <a:ext cx="3077306" cy="551292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4744">
                      <a:extLst>
                        <a:ext uri="{9D8B030D-6E8A-4147-A177-3AD203B41FA5}">
                          <a16:colId xmlns:a16="http://schemas.microsoft.com/office/drawing/2014/main" val="916176035"/>
                        </a:ext>
                      </a:extLst>
                    </a:gridCol>
                    <a:gridCol w="2532562">
                      <a:extLst>
                        <a:ext uri="{9D8B030D-6E8A-4147-A177-3AD203B41FA5}">
                          <a16:colId xmlns:a16="http://schemas.microsoft.com/office/drawing/2014/main" val="3160746466"/>
                        </a:ext>
                      </a:extLst>
                    </a:gridCol>
                  </a:tblGrid>
                  <a:tr h="133748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J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1875" t="-455" r="-481" b="-31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3107752"/>
                      </a:ext>
                    </a:extLst>
                  </a:tr>
                  <a:tr h="68159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K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subgraph including all vertices of a main graph. Must be a tree.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39735725"/>
                      </a:ext>
                    </a:extLst>
                  </a:tr>
                  <a:tr h="6005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L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cycle that visits every node exactly once.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3301893"/>
                      </a:ext>
                    </a:extLst>
                  </a:tr>
                  <a:tr h="6005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graph in which edges have values associated with them.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01926676"/>
                      </a:ext>
                    </a:extLst>
                  </a:tr>
                  <a:tr h="84616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N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graph with no loops, and no multiple edges between vertices.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4356170"/>
                      </a:ext>
                    </a:extLst>
                  </a:tr>
                  <a:tr h="84616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O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sequence of edges and vertices with repetition allowed.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9205110"/>
                      </a:ext>
                    </a:extLst>
                  </a:tr>
                  <a:tr h="6005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latin typeface="Trebuchet MS" panose="020B0603020202020204" pitchFamily="34" charset="0"/>
                            </a:rPr>
                            <a:t>P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0" dirty="0">
                              <a:latin typeface="Trebuchet MS" panose="020B0603020202020204" pitchFamily="34" charset="0"/>
                            </a:rPr>
                            <a:t>A walk with no repeated edges.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2649318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7">
                <a:extLst>
                  <a:ext uri="{FF2B5EF4-FFF2-40B4-BE49-F238E27FC236}">
                    <a16:creationId xmlns:a16="http://schemas.microsoft.com/office/drawing/2014/main" id="{CB5A047B-493A-4EBF-88B9-39CFD7AD7F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84534514"/>
                  </p:ext>
                </p:extLst>
              </p:nvPr>
            </p:nvGraphicFramePr>
            <p:xfrm>
              <a:off x="217437" y="8299827"/>
              <a:ext cx="6423120" cy="664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02890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237902428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983099689"/>
                        </a:ext>
                      </a:extLst>
                    </a:gridCol>
                  </a:tblGrid>
                  <a:tr h="33204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320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M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F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C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B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O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A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P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7">
                <a:extLst>
                  <a:ext uri="{FF2B5EF4-FFF2-40B4-BE49-F238E27FC236}">
                    <a16:creationId xmlns:a16="http://schemas.microsoft.com/office/drawing/2014/main" id="{CB5A047B-493A-4EBF-88B9-39CFD7AD7F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84534514"/>
                  </p:ext>
                </p:extLst>
              </p:nvPr>
            </p:nvGraphicFramePr>
            <p:xfrm>
              <a:off x="217437" y="8299827"/>
              <a:ext cx="6423120" cy="664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02890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237902428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983099689"/>
                        </a:ext>
                      </a:extLst>
                    </a:gridCol>
                  </a:tblGrid>
                  <a:tr h="3320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758" t="-1818" r="-700758" b="-1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600000" t="-1818" r="-101515" b="-1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700000" t="-1818" r="-1515" b="-1054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320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M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F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C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B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O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A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P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7">
                <a:extLst>
                  <a:ext uri="{FF2B5EF4-FFF2-40B4-BE49-F238E27FC236}">
                    <a16:creationId xmlns:a16="http://schemas.microsoft.com/office/drawing/2014/main" id="{F9902382-60A8-457B-AA03-70AECA2DEF5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394730"/>
                  </p:ext>
                </p:extLst>
              </p:nvPr>
            </p:nvGraphicFramePr>
            <p:xfrm>
              <a:off x="217437" y="9042026"/>
              <a:ext cx="6423120" cy="664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02890">
                      <a:extLst>
                        <a:ext uri="{9D8B030D-6E8A-4147-A177-3AD203B41FA5}">
                          <a16:colId xmlns:a16="http://schemas.microsoft.com/office/drawing/2014/main" val="45226984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222352937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3204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smtClean="0">
                                    <a:latin typeface="Cambria Math" panose="02040503050406030204" pitchFamily="18" charset="0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en-GB" sz="1200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320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D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I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G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L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N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F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J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K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7">
                <a:extLst>
                  <a:ext uri="{FF2B5EF4-FFF2-40B4-BE49-F238E27FC236}">
                    <a16:creationId xmlns:a16="http://schemas.microsoft.com/office/drawing/2014/main" id="{F9902382-60A8-457B-AA03-70AECA2DEF5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394730"/>
                  </p:ext>
                </p:extLst>
              </p:nvPr>
            </p:nvGraphicFramePr>
            <p:xfrm>
              <a:off x="217437" y="9042026"/>
              <a:ext cx="6423120" cy="664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02890">
                      <a:extLst>
                        <a:ext uri="{9D8B030D-6E8A-4147-A177-3AD203B41FA5}">
                          <a16:colId xmlns:a16="http://schemas.microsoft.com/office/drawing/2014/main" val="45226984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222352937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802890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320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758" t="-1818" r="-700758" b="-1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100758" t="-1818" r="-600758" b="-1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200758" t="-1818" r="-500758" b="-1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/>
                            <a:t>16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320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D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I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G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L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N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F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J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rgbClr val="FF0000"/>
                              </a:solidFill>
                            </a:rPr>
                            <a:t>K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7C956450-8AA1-4F37-9715-F1A6D5C0997E}"/>
              </a:ext>
            </a:extLst>
          </p:cNvPr>
          <p:cNvSpPr txBox="1"/>
          <p:nvPr/>
        </p:nvSpPr>
        <p:spPr>
          <a:xfrm flipH="1">
            <a:off x="607979" y="7992458"/>
            <a:ext cx="5642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>
                <a:latin typeface="Trebuchet MS" panose="020B0603020202020204" pitchFamily="34" charset="0"/>
              </a:rPr>
              <a:t>Answer Box</a:t>
            </a:r>
            <a:endParaRPr lang="en-GB" sz="1400" b="1" u="sng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068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</TotalTime>
  <Words>572</Words>
  <Application>Microsoft Office PowerPoint</Application>
  <PresentationFormat>A4 Paper (210x297 mm)</PresentationFormat>
  <Paragraphs>180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 Chapman</dc:creator>
  <cp:lastModifiedBy>Dale Chapman</cp:lastModifiedBy>
  <cp:revision>7</cp:revision>
  <cp:lastPrinted>2026-01-21T12:19:51Z</cp:lastPrinted>
  <dcterms:created xsi:type="dcterms:W3CDTF">2026-01-14T09:50:38Z</dcterms:created>
  <dcterms:modified xsi:type="dcterms:W3CDTF">2026-01-21T12:20:37Z</dcterms:modified>
</cp:coreProperties>
</file>