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998" y="-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24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906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87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657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22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60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71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85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489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049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144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0CBEC-163C-45D3-81A9-692CD6ED90A2}" type="datetimeFigureOut">
              <a:rPr lang="en-GB" smtClean="0"/>
              <a:t>03/06/2026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3B0E4-8E30-41BD-B400-2F14B0E317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88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AFAF7544-657C-4160-8708-6240676CAF18}"/>
              </a:ext>
            </a:extLst>
          </p:cNvPr>
          <p:cNvGrpSpPr/>
          <p:nvPr/>
        </p:nvGrpSpPr>
        <p:grpSpPr>
          <a:xfrm rot="2328724" flipH="1">
            <a:off x="2438548" y="4439847"/>
            <a:ext cx="1470058" cy="2451344"/>
            <a:chOff x="924186" y="1076325"/>
            <a:chExt cx="1249102" cy="2082896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E2302F3-1605-41EB-9710-0E66E1C3EA25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2A09CBC4-16E4-492C-A543-B4A88E4971A8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613B1CBD-81E0-4E01-AEEE-BF4722B0FF95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3D0377C6-4D7A-4ABA-8629-D2096DEDA302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109" name="Isosceles Triangle 108">
                  <a:extLst>
                    <a:ext uri="{FF2B5EF4-FFF2-40B4-BE49-F238E27FC236}">
                      <a16:creationId xmlns:a16="http://schemas.microsoft.com/office/drawing/2014/main" id="{ACEE9F83-0FA8-411A-BD53-0683A23FB0BC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0" name="Isosceles Triangle 109">
                  <a:extLst>
                    <a:ext uri="{FF2B5EF4-FFF2-40B4-BE49-F238E27FC236}">
                      <a16:creationId xmlns:a16="http://schemas.microsoft.com/office/drawing/2014/main" id="{46F4AC83-27F6-4995-AE28-BCF9465DBC75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B8B2FFED-82F5-4096-9460-EE993A139D50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1DE21010-0F34-4464-9EC4-E8577FF6417C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B3443F4-938D-4D04-A0EB-DFE8FFCB09A8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C7EE7CFE-BB4C-41FD-ABF3-E8F7875A92DB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65CE73C7-B030-43AC-9A38-BBC7E2324337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FFAF0387-C346-400F-AA45-653B0530CB8E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B5728DFD-3916-4779-B465-50BCA25A4909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A6AE7B53-0E2B-4054-A606-531DC08B575C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13CE40CF-9964-440D-BA68-A4424799CDC7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738785F-7C81-48C7-A599-BD49965F5D92}"/>
              </a:ext>
            </a:extLst>
          </p:cNvPr>
          <p:cNvGrpSpPr/>
          <p:nvPr/>
        </p:nvGrpSpPr>
        <p:grpSpPr>
          <a:xfrm rot="17098431">
            <a:off x="2318182" y="916737"/>
            <a:ext cx="1539205" cy="2566647"/>
            <a:chOff x="924186" y="1076325"/>
            <a:chExt cx="1249102" cy="2082896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CA7EF99-D7E1-44E2-BFC9-57C950117077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B66F999-F66E-4E7F-8893-1C51CC2847E5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1DE644B-9C7C-487A-94D5-618077D66E19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5F748482-BF31-436A-93FD-A750E33F3C3C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91" name="Isosceles Triangle 90">
                  <a:extLst>
                    <a:ext uri="{FF2B5EF4-FFF2-40B4-BE49-F238E27FC236}">
                      <a16:creationId xmlns:a16="http://schemas.microsoft.com/office/drawing/2014/main" id="{03209C14-65A9-4C7A-B994-877695764C79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2" name="Isosceles Triangle 91">
                  <a:extLst>
                    <a:ext uri="{FF2B5EF4-FFF2-40B4-BE49-F238E27FC236}">
                      <a16:creationId xmlns:a16="http://schemas.microsoft.com/office/drawing/2014/main" id="{5F1FCA7F-6CC6-433B-9DBF-74346957548D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81157B20-AB8A-4860-A053-E2B3B8F65D8F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24EDBD4-DE70-4E71-AFC3-B53840CEBFD3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35F57EA-AEAB-491C-AF4D-9A067626CF8F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94F192A-681A-4437-B91B-D3398464C9CA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B4370C8C-DD30-43D0-AF97-92BBB44D2479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9E6A34D1-21BD-42D8-9427-F4EC60254411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C6E161BE-A72D-40B2-A9E3-18910686661B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64108854-6DA5-4421-91CC-9087DC6A1D1C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B68EBDF-A9E9-4DE0-8FCE-1B3628E97C28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D53060B-3E0B-45F8-99ED-6A0EC7DF17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9164604"/>
                  </p:ext>
                </p:extLst>
              </p:nvPr>
            </p:nvGraphicFramePr>
            <p:xfrm>
              <a:off x="254949" y="504542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endParaRPr lang="en-GB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b="1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D53060B-3E0B-45F8-99ED-6A0EC7DF17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9164604"/>
                  </p:ext>
                </p:extLst>
              </p:nvPr>
            </p:nvGraphicFramePr>
            <p:xfrm>
              <a:off x="254949" y="504542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9" t="-170" r="-100189" b="-294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378" t="-170" r="-378" b="-294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endParaRPr lang="en-GB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b="1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4">
                <a:extLst>
                  <a:ext uri="{FF2B5EF4-FFF2-40B4-BE49-F238E27FC236}">
                    <a16:creationId xmlns:a16="http://schemas.microsoft.com/office/drawing/2014/main" id="{70341B2A-C44D-480D-B500-1D9315E57C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53942534"/>
                  </p:ext>
                </p:extLst>
              </p:nvPr>
            </p:nvGraphicFramePr>
            <p:xfrm>
              <a:off x="254949" y="5115453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. </m:t>
                                </m:r>
                              </m:oMath>
                            </m:oMathPara>
                          </a14:m>
                          <a:endParaRPr lang="en-GB" b="1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4">
                <a:extLst>
                  <a:ext uri="{FF2B5EF4-FFF2-40B4-BE49-F238E27FC236}">
                    <a16:creationId xmlns:a16="http://schemas.microsoft.com/office/drawing/2014/main" id="{70341B2A-C44D-480D-B500-1D9315E57C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53942534"/>
                  </p:ext>
                </p:extLst>
              </p:nvPr>
            </p:nvGraphicFramePr>
            <p:xfrm>
              <a:off x="254949" y="5115453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9" t="-170" r="-100189" b="-293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378" t="-170" r="-378" b="-293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GB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58DB83DF-EF17-40C5-8CCB-275F86729410}"/>
              </a:ext>
            </a:extLst>
          </p:cNvPr>
          <p:cNvGrpSpPr/>
          <p:nvPr/>
        </p:nvGrpSpPr>
        <p:grpSpPr>
          <a:xfrm rot="20281538">
            <a:off x="168363" y="831423"/>
            <a:ext cx="1539205" cy="2566647"/>
            <a:chOff x="924186" y="1076325"/>
            <a:chExt cx="1249102" cy="208289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328B7D1-B280-4DB2-91B3-CBDAB7CFF663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894647E-B2B3-4AAB-BA16-C8816F76FD6D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B68F046-604B-4127-BF0B-2A872B0E9B91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41FD0C0-5DEF-47FE-BCE4-A30A56E17786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52" name="Isosceles Triangle 51">
                  <a:extLst>
                    <a:ext uri="{FF2B5EF4-FFF2-40B4-BE49-F238E27FC236}">
                      <a16:creationId xmlns:a16="http://schemas.microsoft.com/office/drawing/2014/main" id="{1FAA0202-E1D5-4AD9-9CD8-3D8772A7D848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Isosceles Triangle 52">
                  <a:extLst>
                    <a:ext uri="{FF2B5EF4-FFF2-40B4-BE49-F238E27FC236}">
                      <a16:creationId xmlns:a16="http://schemas.microsoft.com/office/drawing/2014/main" id="{4EB735A8-ABCF-427C-8130-00F107B98A12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7E2975A3-C4EF-495C-B446-B3CDF003C463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13D6BC0-2BA0-4FEF-A4BB-4C2C7D97325F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205AD15-15BD-4923-910B-DF018FFC1328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F5A687D-E75F-4FD6-98DF-D997A153E582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BD60AD5-DA47-49BD-94A5-3EAD9594CCD8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CF20B49-09D7-4DE0-9D00-AA34504CBADD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7DB4608-9A4D-41E2-9489-48E6E50E6A05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C94CDD1-CC41-4CCE-B858-228F63AA9483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F96BCB6-2D84-484D-A64A-0F4674317B7E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BECCC44-4758-41D8-B48D-2A37DCDA7723}"/>
              </a:ext>
            </a:extLst>
          </p:cNvPr>
          <p:cNvCxnSpPr>
            <a:cxnSpLocks/>
          </p:cNvCxnSpPr>
          <p:nvPr/>
        </p:nvCxnSpPr>
        <p:spPr>
          <a:xfrm flipV="1">
            <a:off x="689587" y="2822043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06C81E5-A522-4255-B075-5F15A20EF013}"/>
              </a:ext>
            </a:extLst>
          </p:cNvPr>
          <p:cNvCxnSpPr>
            <a:cxnSpLocks/>
          </p:cNvCxnSpPr>
          <p:nvPr/>
        </p:nvCxnSpPr>
        <p:spPr>
          <a:xfrm flipV="1">
            <a:off x="4127377" y="2557843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rc 93">
            <a:extLst>
              <a:ext uri="{FF2B5EF4-FFF2-40B4-BE49-F238E27FC236}">
                <a16:creationId xmlns:a16="http://schemas.microsoft.com/office/drawing/2014/main" id="{8BE25EA3-EE7D-4960-9D28-0CC5230338FE}"/>
              </a:ext>
            </a:extLst>
          </p:cNvPr>
          <p:cNvSpPr/>
          <p:nvPr/>
        </p:nvSpPr>
        <p:spPr>
          <a:xfrm>
            <a:off x="3479668" y="1773931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5B2EAC1-5F94-427D-BE4E-7793F0035CDC}"/>
              </a:ext>
            </a:extLst>
          </p:cNvPr>
          <p:cNvCxnSpPr>
            <a:cxnSpLocks/>
          </p:cNvCxnSpPr>
          <p:nvPr/>
        </p:nvCxnSpPr>
        <p:spPr>
          <a:xfrm flipV="1">
            <a:off x="898389" y="7060964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rc 111">
            <a:extLst>
              <a:ext uri="{FF2B5EF4-FFF2-40B4-BE49-F238E27FC236}">
                <a16:creationId xmlns:a16="http://schemas.microsoft.com/office/drawing/2014/main" id="{3742BEBC-5C55-4F17-B696-7833A84A24DC}"/>
              </a:ext>
            </a:extLst>
          </p:cNvPr>
          <p:cNvSpPr/>
          <p:nvPr/>
        </p:nvSpPr>
        <p:spPr>
          <a:xfrm>
            <a:off x="250680" y="6277052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3" name="Arc 112">
            <a:extLst>
              <a:ext uri="{FF2B5EF4-FFF2-40B4-BE49-F238E27FC236}">
                <a16:creationId xmlns:a16="http://schemas.microsoft.com/office/drawing/2014/main" id="{CCE9AC3C-AA18-48DE-AF01-CBBEBFBB7BB8}"/>
              </a:ext>
            </a:extLst>
          </p:cNvPr>
          <p:cNvSpPr/>
          <p:nvPr/>
        </p:nvSpPr>
        <p:spPr>
          <a:xfrm flipH="1" flipV="1">
            <a:off x="1318761" y="592028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41A0127-7D9F-4F41-AF4F-7B3EA6295DE7}"/>
              </a:ext>
            </a:extLst>
          </p:cNvPr>
          <p:cNvCxnSpPr>
            <a:cxnSpLocks/>
          </p:cNvCxnSpPr>
          <p:nvPr/>
        </p:nvCxnSpPr>
        <p:spPr>
          <a:xfrm flipV="1">
            <a:off x="4085097" y="7060964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Arc 116">
            <a:extLst>
              <a:ext uri="{FF2B5EF4-FFF2-40B4-BE49-F238E27FC236}">
                <a16:creationId xmlns:a16="http://schemas.microsoft.com/office/drawing/2014/main" id="{38DDA20C-F8CA-470B-8468-999FE628BFC0}"/>
              </a:ext>
            </a:extLst>
          </p:cNvPr>
          <p:cNvSpPr/>
          <p:nvPr/>
        </p:nvSpPr>
        <p:spPr>
          <a:xfrm>
            <a:off x="3477533" y="626746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02B4EC62-DB66-42CB-8784-7B97984832D3}"/>
              </a:ext>
            </a:extLst>
          </p:cNvPr>
          <p:cNvSpPr/>
          <p:nvPr/>
        </p:nvSpPr>
        <p:spPr>
          <a:xfrm flipH="1" flipV="1">
            <a:off x="4467369" y="590758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E4F784C-F34D-4B3C-8649-06E78A66B0E9}"/>
              </a:ext>
            </a:extLst>
          </p:cNvPr>
          <p:cNvCxnSpPr>
            <a:cxnSpLocks/>
          </p:cNvCxnSpPr>
          <p:nvPr/>
        </p:nvCxnSpPr>
        <p:spPr>
          <a:xfrm>
            <a:off x="4794991" y="6281904"/>
            <a:ext cx="693789" cy="1978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42AA35C3-F0F4-461E-8CA0-0163A7A63977}"/>
              </a:ext>
            </a:extLst>
          </p:cNvPr>
          <p:cNvSpPr txBox="1"/>
          <p:nvPr/>
        </p:nvSpPr>
        <p:spPr>
          <a:xfrm>
            <a:off x="716809" y="69600"/>
            <a:ext cx="5521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Trebuchet MS" panose="020B0603020202020204" pitchFamily="34" charset="0"/>
              </a:rPr>
              <a:t>Constructing a Perpendicular Bisector Storyboard</a:t>
            </a:r>
          </a:p>
        </p:txBody>
      </p:sp>
    </p:spTree>
    <p:extLst>
      <p:ext uri="{BB962C8B-B14F-4D97-AF65-F5344CB8AC3E}">
        <p14:creationId xmlns:p14="http://schemas.microsoft.com/office/powerpoint/2010/main" val="401381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AFAF7544-657C-4160-8708-6240676CAF18}"/>
              </a:ext>
            </a:extLst>
          </p:cNvPr>
          <p:cNvGrpSpPr/>
          <p:nvPr/>
        </p:nvGrpSpPr>
        <p:grpSpPr>
          <a:xfrm rot="2328724" flipH="1">
            <a:off x="2438548" y="4439847"/>
            <a:ext cx="1470058" cy="2451344"/>
            <a:chOff x="924186" y="1076325"/>
            <a:chExt cx="1249102" cy="2082896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E2302F3-1605-41EB-9710-0E66E1C3EA25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2A09CBC4-16E4-492C-A543-B4A88E4971A8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613B1CBD-81E0-4E01-AEEE-BF4722B0FF95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3D0377C6-4D7A-4ABA-8629-D2096DEDA302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109" name="Isosceles Triangle 108">
                  <a:extLst>
                    <a:ext uri="{FF2B5EF4-FFF2-40B4-BE49-F238E27FC236}">
                      <a16:creationId xmlns:a16="http://schemas.microsoft.com/office/drawing/2014/main" id="{ACEE9F83-0FA8-411A-BD53-0683A23FB0BC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0" name="Isosceles Triangle 109">
                  <a:extLst>
                    <a:ext uri="{FF2B5EF4-FFF2-40B4-BE49-F238E27FC236}">
                      <a16:creationId xmlns:a16="http://schemas.microsoft.com/office/drawing/2014/main" id="{46F4AC83-27F6-4995-AE28-BCF9465DBC75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B8B2FFED-82F5-4096-9460-EE993A139D50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1DE21010-0F34-4464-9EC4-E8577FF6417C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B3443F4-938D-4D04-A0EB-DFE8FFCB09A8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C7EE7CFE-BB4C-41FD-ABF3-E8F7875A92DB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65CE73C7-B030-43AC-9A38-BBC7E2324337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FFAF0387-C346-400F-AA45-653B0530CB8E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B5728DFD-3916-4779-B465-50BCA25A4909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A6AE7B53-0E2B-4054-A606-531DC08B575C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13CE40CF-9964-440D-BA68-A4424799CDC7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738785F-7C81-48C7-A599-BD49965F5D92}"/>
              </a:ext>
            </a:extLst>
          </p:cNvPr>
          <p:cNvGrpSpPr/>
          <p:nvPr/>
        </p:nvGrpSpPr>
        <p:grpSpPr>
          <a:xfrm rot="17098431">
            <a:off x="2318182" y="916737"/>
            <a:ext cx="1539205" cy="2566647"/>
            <a:chOff x="924186" y="1076325"/>
            <a:chExt cx="1249102" cy="2082896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CA7EF99-D7E1-44E2-BFC9-57C950117077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B66F999-F66E-4E7F-8893-1C51CC2847E5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1DE644B-9C7C-487A-94D5-618077D66E19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5F748482-BF31-436A-93FD-A750E33F3C3C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91" name="Isosceles Triangle 90">
                  <a:extLst>
                    <a:ext uri="{FF2B5EF4-FFF2-40B4-BE49-F238E27FC236}">
                      <a16:creationId xmlns:a16="http://schemas.microsoft.com/office/drawing/2014/main" id="{03209C14-65A9-4C7A-B994-877695764C79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2" name="Isosceles Triangle 91">
                  <a:extLst>
                    <a:ext uri="{FF2B5EF4-FFF2-40B4-BE49-F238E27FC236}">
                      <a16:creationId xmlns:a16="http://schemas.microsoft.com/office/drawing/2014/main" id="{5F1FCA7F-6CC6-433B-9DBF-74346957548D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81157B20-AB8A-4860-A053-E2B3B8F65D8F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24EDBD4-DE70-4E71-AFC3-B53840CEBFD3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35F57EA-AEAB-491C-AF4D-9A067626CF8F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94F192A-681A-4437-B91B-D3398464C9CA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B4370C8C-DD30-43D0-AF97-92BBB44D2479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9E6A34D1-21BD-42D8-9427-F4EC60254411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C6E161BE-A72D-40B2-A9E3-18910686661B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64108854-6DA5-4421-91CC-9087DC6A1D1C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B68EBDF-A9E9-4DE0-8FCE-1B3628E97C28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D53060B-3E0B-45F8-99ED-6A0EC7DF17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4321860"/>
                  </p:ext>
                </p:extLst>
              </p:nvPr>
            </p:nvGraphicFramePr>
            <p:xfrm>
              <a:off x="254949" y="504542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Put the ______ point of the __________</a:t>
                          </a:r>
                        </a:p>
                        <a:p>
                          <a:r>
                            <a:rPr lang="en-GB" b="0" dirty="0"/>
                            <a:t>on one end of the line.</a:t>
                          </a:r>
                        </a:p>
                        <a:p>
                          <a:r>
                            <a:rPr lang="en-GB" b="0" dirty="0"/>
                            <a:t>Open your compass so it is at least _____ the length of the line.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Draw an __________ above and below the line.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D53060B-3E0B-45F8-99ED-6A0EC7DF17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4321860"/>
                  </p:ext>
                </p:extLst>
              </p:nvPr>
            </p:nvGraphicFramePr>
            <p:xfrm>
              <a:off x="254949" y="504542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9" t="-170" r="-100189" b="-294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378" t="-170" r="-378" b="-294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Put the ______ point of the __________</a:t>
                          </a:r>
                        </a:p>
                        <a:p>
                          <a:r>
                            <a:rPr lang="en-GB" b="0" dirty="0"/>
                            <a:t>on one end of the line.</a:t>
                          </a:r>
                        </a:p>
                        <a:p>
                          <a:r>
                            <a:rPr lang="en-GB" b="0" dirty="0"/>
                            <a:t>Open your compass so it is at least _____ the length of the line.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Draw an __________ above and below the line.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4">
                <a:extLst>
                  <a:ext uri="{FF2B5EF4-FFF2-40B4-BE49-F238E27FC236}">
                    <a16:creationId xmlns:a16="http://schemas.microsoft.com/office/drawing/2014/main" id="{70341B2A-C44D-480D-B500-1D9315E57C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7708220"/>
                  </p:ext>
                </p:extLst>
              </p:nvPr>
            </p:nvGraphicFramePr>
            <p:xfrm>
              <a:off x="254949" y="5115453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. </m:t>
                                </m:r>
                              </m:oMath>
                            </m:oMathPara>
                          </a14:m>
                          <a:endParaRPr lang="en-GB" b="1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Keep the compass the same _______.</a:t>
                          </a:r>
                        </a:p>
                        <a:p>
                          <a:r>
                            <a:rPr lang="en-GB" dirty="0"/>
                            <a:t>Move the ________ point to the other end of the line. Draw another ________.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Use your _____________ to draw a ________ line through the two points where the arcs ________________.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4">
                <a:extLst>
                  <a:ext uri="{FF2B5EF4-FFF2-40B4-BE49-F238E27FC236}">
                    <a16:creationId xmlns:a16="http://schemas.microsoft.com/office/drawing/2014/main" id="{70341B2A-C44D-480D-B500-1D9315E57C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27708220"/>
                  </p:ext>
                </p:extLst>
              </p:nvPr>
            </p:nvGraphicFramePr>
            <p:xfrm>
              <a:off x="254949" y="5115453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9" t="-170" r="-100189" b="-293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378" t="-170" r="-378" b="-293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Keep the compass the same _______.</a:t>
                          </a:r>
                        </a:p>
                        <a:p>
                          <a:r>
                            <a:rPr lang="en-GB" dirty="0"/>
                            <a:t>Move the ________ point to the other end of the line. Draw another ________.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Use your _____________ to draw a ________ line through the two points where the arcs ________________.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58DB83DF-EF17-40C5-8CCB-275F86729410}"/>
              </a:ext>
            </a:extLst>
          </p:cNvPr>
          <p:cNvGrpSpPr/>
          <p:nvPr/>
        </p:nvGrpSpPr>
        <p:grpSpPr>
          <a:xfrm rot="20281538">
            <a:off x="168363" y="831423"/>
            <a:ext cx="1539205" cy="2566647"/>
            <a:chOff x="924186" y="1076325"/>
            <a:chExt cx="1249102" cy="208289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328B7D1-B280-4DB2-91B3-CBDAB7CFF663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894647E-B2B3-4AAB-BA16-C8816F76FD6D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B68F046-604B-4127-BF0B-2A872B0E9B91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41FD0C0-5DEF-47FE-BCE4-A30A56E17786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52" name="Isosceles Triangle 51">
                  <a:extLst>
                    <a:ext uri="{FF2B5EF4-FFF2-40B4-BE49-F238E27FC236}">
                      <a16:creationId xmlns:a16="http://schemas.microsoft.com/office/drawing/2014/main" id="{1FAA0202-E1D5-4AD9-9CD8-3D8772A7D848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Isosceles Triangle 52">
                  <a:extLst>
                    <a:ext uri="{FF2B5EF4-FFF2-40B4-BE49-F238E27FC236}">
                      <a16:creationId xmlns:a16="http://schemas.microsoft.com/office/drawing/2014/main" id="{4EB735A8-ABCF-427C-8130-00F107B98A12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7E2975A3-C4EF-495C-B446-B3CDF003C463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13D6BC0-2BA0-4FEF-A4BB-4C2C7D97325F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205AD15-15BD-4923-910B-DF018FFC1328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F5A687D-E75F-4FD6-98DF-D997A153E582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BD60AD5-DA47-49BD-94A5-3EAD9594CCD8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CF20B49-09D7-4DE0-9D00-AA34504CBADD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7DB4608-9A4D-41E2-9489-48E6E50E6A05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C94CDD1-CC41-4CCE-B858-228F63AA9483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F96BCB6-2D84-484D-A64A-0F4674317B7E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BECCC44-4758-41D8-B48D-2A37DCDA7723}"/>
              </a:ext>
            </a:extLst>
          </p:cNvPr>
          <p:cNvCxnSpPr>
            <a:cxnSpLocks/>
          </p:cNvCxnSpPr>
          <p:nvPr/>
        </p:nvCxnSpPr>
        <p:spPr>
          <a:xfrm flipV="1">
            <a:off x="689587" y="2822043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06C81E5-A522-4255-B075-5F15A20EF013}"/>
              </a:ext>
            </a:extLst>
          </p:cNvPr>
          <p:cNvCxnSpPr>
            <a:cxnSpLocks/>
          </p:cNvCxnSpPr>
          <p:nvPr/>
        </p:nvCxnSpPr>
        <p:spPr>
          <a:xfrm flipV="1">
            <a:off x="4127377" y="2557843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rc 93">
            <a:extLst>
              <a:ext uri="{FF2B5EF4-FFF2-40B4-BE49-F238E27FC236}">
                <a16:creationId xmlns:a16="http://schemas.microsoft.com/office/drawing/2014/main" id="{8BE25EA3-EE7D-4960-9D28-0CC5230338FE}"/>
              </a:ext>
            </a:extLst>
          </p:cNvPr>
          <p:cNvSpPr/>
          <p:nvPr/>
        </p:nvSpPr>
        <p:spPr>
          <a:xfrm>
            <a:off x="3479668" y="1773931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5B2EAC1-5F94-427D-BE4E-7793F0035CDC}"/>
              </a:ext>
            </a:extLst>
          </p:cNvPr>
          <p:cNvCxnSpPr>
            <a:cxnSpLocks/>
          </p:cNvCxnSpPr>
          <p:nvPr/>
        </p:nvCxnSpPr>
        <p:spPr>
          <a:xfrm flipV="1">
            <a:off x="898389" y="7060964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rc 111">
            <a:extLst>
              <a:ext uri="{FF2B5EF4-FFF2-40B4-BE49-F238E27FC236}">
                <a16:creationId xmlns:a16="http://schemas.microsoft.com/office/drawing/2014/main" id="{3742BEBC-5C55-4F17-B696-7833A84A24DC}"/>
              </a:ext>
            </a:extLst>
          </p:cNvPr>
          <p:cNvSpPr/>
          <p:nvPr/>
        </p:nvSpPr>
        <p:spPr>
          <a:xfrm>
            <a:off x="250680" y="6277052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3" name="Arc 112">
            <a:extLst>
              <a:ext uri="{FF2B5EF4-FFF2-40B4-BE49-F238E27FC236}">
                <a16:creationId xmlns:a16="http://schemas.microsoft.com/office/drawing/2014/main" id="{CCE9AC3C-AA18-48DE-AF01-CBBEBFBB7BB8}"/>
              </a:ext>
            </a:extLst>
          </p:cNvPr>
          <p:cNvSpPr/>
          <p:nvPr/>
        </p:nvSpPr>
        <p:spPr>
          <a:xfrm flipH="1" flipV="1">
            <a:off x="1318761" y="592028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41A0127-7D9F-4F41-AF4F-7B3EA6295DE7}"/>
              </a:ext>
            </a:extLst>
          </p:cNvPr>
          <p:cNvCxnSpPr>
            <a:cxnSpLocks/>
          </p:cNvCxnSpPr>
          <p:nvPr/>
        </p:nvCxnSpPr>
        <p:spPr>
          <a:xfrm flipV="1">
            <a:off x="4085097" y="7060964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Arc 116">
            <a:extLst>
              <a:ext uri="{FF2B5EF4-FFF2-40B4-BE49-F238E27FC236}">
                <a16:creationId xmlns:a16="http://schemas.microsoft.com/office/drawing/2014/main" id="{38DDA20C-F8CA-470B-8468-999FE628BFC0}"/>
              </a:ext>
            </a:extLst>
          </p:cNvPr>
          <p:cNvSpPr/>
          <p:nvPr/>
        </p:nvSpPr>
        <p:spPr>
          <a:xfrm>
            <a:off x="3477533" y="626746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02B4EC62-DB66-42CB-8784-7B97984832D3}"/>
              </a:ext>
            </a:extLst>
          </p:cNvPr>
          <p:cNvSpPr/>
          <p:nvPr/>
        </p:nvSpPr>
        <p:spPr>
          <a:xfrm flipH="1" flipV="1">
            <a:off x="4467369" y="590758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E4F784C-F34D-4B3C-8649-06E78A66B0E9}"/>
              </a:ext>
            </a:extLst>
          </p:cNvPr>
          <p:cNvCxnSpPr>
            <a:cxnSpLocks/>
          </p:cNvCxnSpPr>
          <p:nvPr/>
        </p:nvCxnSpPr>
        <p:spPr>
          <a:xfrm>
            <a:off x="4794991" y="6281904"/>
            <a:ext cx="693789" cy="1978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42AA35C3-F0F4-461E-8CA0-0163A7A63977}"/>
              </a:ext>
            </a:extLst>
          </p:cNvPr>
          <p:cNvSpPr txBox="1"/>
          <p:nvPr/>
        </p:nvSpPr>
        <p:spPr>
          <a:xfrm>
            <a:off x="716809" y="69600"/>
            <a:ext cx="5521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Trebuchet MS" panose="020B0603020202020204" pitchFamily="34" charset="0"/>
              </a:rPr>
              <a:t>Constructing a Perpendicular Bisector Storyboard</a:t>
            </a:r>
          </a:p>
        </p:txBody>
      </p:sp>
    </p:spTree>
    <p:extLst>
      <p:ext uri="{BB962C8B-B14F-4D97-AF65-F5344CB8AC3E}">
        <p14:creationId xmlns:p14="http://schemas.microsoft.com/office/powerpoint/2010/main" val="2667006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AFAF7544-657C-4160-8708-6240676CAF18}"/>
              </a:ext>
            </a:extLst>
          </p:cNvPr>
          <p:cNvGrpSpPr/>
          <p:nvPr/>
        </p:nvGrpSpPr>
        <p:grpSpPr>
          <a:xfrm rot="2328724" flipH="1">
            <a:off x="2438548" y="4439847"/>
            <a:ext cx="1470058" cy="2451344"/>
            <a:chOff x="924186" y="1076325"/>
            <a:chExt cx="1249102" cy="2082896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E2302F3-1605-41EB-9710-0E66E1C3EA25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2A09CBC4-16E4-492C-A543-B4A88E4971A8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613B1CBD-81E0-4E01-AEEE-BF4722B0FF95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3D0377C6-4D7A-4ABA-8629-D2096DEDA302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109" name="Isosceles Triangle 108">
                  <a:extLst>
                    <a:ext uri="{FF2B5EF4-FFF2-40B4-BE49-F238E27FC236}">
                      <a16:creationId xmlns:a16="http://schemas.microsoft.com/office/drawing/2014/main" id="{ACEE9F83-0FA8-411A-BD53-0683A23FB0BC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0" name="Isosceles Triangle 109">
                  <a:extLst>
                    <a:ext uri="{FF2B5EF4-FFF2-40B4-BE49-F238E27FC236}">
                      <a16:creationId xmlns:a16="http://schemas.microsoft.com/office/drawing/2014/main" id="{46F4AC83-27F6-4995-AE28-BCF9465DBC75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B8B2FFED-82F5-4096-9460-EE993A139D50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1DE21010-0F34-4464-9EC4-E8577FF6417C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B3443F4-938D-4D04-A0EB-DFE8FFCB09A8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C7EE7CFE-BB4C-41FD-ABF3-E8F7875A92DB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65CE73C7-B030-43AC-9A38-BBC7E2324337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Rectangle: Rounded Corners 102">
              <a:extLst>
                <a:ext uri="{FF2B5EF4-FFF2-40B4-BE49-F238E27FC236}">
                  <a16:creationId xmlns:a16="http://schemas.microsoft.com/office/drawing/2014/main" id="{FFAF0387-C346-400F-AA45-653B0530CB8E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B5728DFD-3916-4779-B465-50BCA25A4909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Rectangle: Rounded Corners 104">
              <a:extLst>
                <a:ext uri="{FF2B5EF4-FFF2-40B4-BE49-F238E27FC236}">
                  <a16:creationId xmlns:a16="http://schemas.microsoft.com/office/drawing/2014/main" id="{A6AE7B53-0E2B-4054-A606-531DC08B575C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13CE40CF-9964-440D-BA68-A4424799CDC7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738785F-7C81-48C7-A599-BD49965F5D92}"/>
              </a:ext>
            </a:extLst>
          </p:cNvPr>
          <p:cNvGrpSpPr/>
          <p:nvPr/>
        </p:nvGrpSpPr>
        <p:grpSpPr>
          <a:xfrm rot="17098431">
            <a:off x="2318182" y="916737"/>
            <a:ext cx="1539205" cy="2566647"/>
            <a:chOff x="924186" y="1076325"/>
            <a:chExt cx="1249102" cy="2082896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CA7EF99-D7E1-44E2-BFC9-57C950117077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B66F999-F66E-4E7F-8893-1C51CC2847E5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1DE644B-9C7C-487A-94D5-618077D66E19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5F748482-BF31-436A-93FD-A750E33F3C3C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91" name="Isosceles Triangle 90">
                  <a:extLst>
                    <a:ext uri="{FF2B5EF4-FFF2-40B4-BE49-F238E27FC236}">
                      <a16:creationId xmlns:a16="http://schemas.microsoft.com/office/drawing/2014/main" id="{03209C14-65A9-4C7A-B994-877695764C79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2" name="Isosceles Triangle 91">
                  <a:extLst>
                    <a:ext uri="{FF2B5EF4-FFF2-40B4-BE49-F238E27FC236}">
                      <a16:creationId xmlns:a16="http://schemas.microsoft.com/office/drawing/2014/main" id="{5F1FCA7F-6CC6-433B-9DBF-74346957548D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81157B20-AB8A-4860-A053-E2B3B8F65D8F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24EDBD4-DE70-4E71-AFC3-B53840CEBFD3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35F57EA-AEAB-491C-AF4D-9A067626CF8F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94F192A-681A-4437-B91B-D3398464C9CA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B4370C8C-DD30-43D0-AF97-92BBB44D2479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9E6A34D1-21BD-42D8-9427-F4EC60254411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C6E161BE-A72D-40B2-A9E3-18910686661B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64108854-6DA5-4421-91CC-9087DC6A1D1C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B68EBDF-A9E9-4DE0-8FCE-1B3628E97C28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D53060B-3E0B-45F8-99ED-6A0EC7DF17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5827877"/>
                  </p:ext>
                </p:extLst>
              </p:nvPr>
            </p:nvGraphicFramePr>
            <p:xfrm>
              <a:off x="254949" y="504542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Put the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sharp</a:t>
                          </a:r>
                          <a:r>
                            <a:rPr lang="en-GB" b="0" dirty="0"/>
                            <a:t> point of the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compass</a:t>
                          </a:r>
                        </a:p>
                        <a:p>
                          <a:r>
                            <a:rPr lang="en-GB" b="0" dirty="0"/>
                            <a:t>on one end of the line.</a:t>
                          </a:r>
                        </a:p>
                        <a:p>
                          <a:r>
                            <a:rPr lang="en-GB" b="0" dirty="0"/>
                            <a:t>Open your compass so it is at least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half</a:t>
                          </a:r>
                          <a:r>
                            <a:rPr lang="en-GB" b="0" dirty="0"/>
                            <a:t> </a:t>
                          </a:r>
                        </a:p>
                        <a:p>
                          <a:r>
                            <a:rPr lang="en-GB" b="0" dirty="0"/>
                            <a:t> the length of the line.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Draw an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arc/curved line</a:t>
                          </a:r>
                          <a:r>
                            <a:rPr lang="en-GB" b="1" dirty="0"/>
                            <a:t> </a:t>
                          </a:r>
                          <a:r>
                            <a:rPr lang="en-GB" b="0" dirty="0"/>
                            <a:t>above and below the line.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D53060B-3E0B-45F8-99ED-6A0EC7DF173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75827877"/>
                  </p:ext>
                </p:extLst>
              </p:nvPr>
            </p:nvGraphicFramePr>
            <p:xfrm>
              <a:off x="254949" y="504542"/>
              <a:ext cx="6449438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224719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89" t="-170" r="-100189" b="-294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100378" t="-170" r="-378" b="-2947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Put the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sharp</a:t>
                          </a:r>
                          <a:r>
                            <a:rPr lang="en-GB" b="0" dirty="0"/>
                            <a:t> point of the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compass</a:t>
                          </a:r>
                        </a:p>
                        <a:p>
                          <a:r>
                            <a:rPr lang="en-GB" b="0" dirty="0"/>
                            <a:t>on one end of the line.</a:t>
                          </a:r>
                        </a:p>
                        <a:p>
                          <a:r>
                            <a:rPr lang="en-GB" b="0" dirty="0"/>
                            <a:t>Open your compass so it is at least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half</a:t>
                          </a:r>
                          <a:r>
                            <a:rPr lang="en-GB" b="0" dirty="0"/>
                            <a:t> </a:t>
                          </a:r>
                        </a:p>
                        <a:p>
                          <a:r>
                            <a:rPr lang="en-GB" b="0" dirty="0"/>
                            <a:t> the length of the line.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b="0" dirty="0"/>
                            <a:t>Draw an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arc/curved line</a:t>
                          </a:r>
                          <a:r>
                            <a:rPr lang="en-GB" b="1" dirty="0"/>
                            <a:t> </a:t>
                          </a:r>
                          <a:r>
                            <a:rPr lang="en-GB" b="0" dirty="0"/>
                            <a:t>above and below the line.</a:t>
                          </a: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4">
                <a:extLst>
                  <a:ext uri="{FF2B5EF4-FFF2-40B4-BE49-F238E27FC236}">
                    <a16:creationId xmlns:a16="http://schemas.microsoft.com/office/drawing/2014/main" id="{70341B2A-C44D-480D-B500-1D9315E57C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5170992"/>
                  </p:ext>
                </p:extLst>
              </p:nvPr>
            </p:nvGraphicFramePr>
            <p:xfrm>
              <a:off x="254949" y="5115453"/>
              <a:ext cx="6392594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167875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</m:oMath>
                          </a14:m>
                          <a:r>
                            <a:rPr lang="en-GB" b="1" dirty="0"/>
                            <a:t>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GB" b="1" i="1" smtClean="0">
                                    <a:latin typeface="Cambria Math" panose="02040503050406030204" pitchFamily="18" charset="0"/>
                                  </a:rPr>
                                  <m:t>. </m:t>
                                </m:r>
                              </m:oMath>
                            </m:oMathPara>
                          </a14:m>
                          <a:endParaRPr lang="en-GB" b="1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Keep the compass the same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width</a:t>
                          </a:r>
                          <a:r>
                            <a:rPr lang="en-GB" u="none" dirty="0"/>
                            <a:t>.</a:t>
                          </a:r>
                          <a:endParaRPr lang="en-GB" u="sng" dirty="0"/>
                        </a:p>
                        <a:p>
                          <a:r>
                            <a:rPr lang="en-GB" dirty="0"/>
                            <a:t>Move the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compass</a:t>
                          </a:r>
                          <a:r>
                            <a:rPr lang="en-GB" dirty="0"/>
                            <a:t> point to the other end of the line. Draw another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arc/curved line</a:t>
                          </a:r>
                          <a:r>
                            <a:rPr lang="en-GB" dirty="0"/>
                            <a:t>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Use your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straight edge</a:t>
                          </a:r>
                          <a:r>
                            <a:rPr lang="en-GB" b="1" u="none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GB" dirty="0"/>
                            <a:t>to draw a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straight</a:t>
                          </a:r>
                          <a:r>
                            <a:rPr lang="en-GB" dirty="0"/>
                            <a:t>  line through the two points where the arcs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intersect</a:t>
                          </a:r>
                          <a:r>
                            <a:rPr lang="en-GB" dirty="0"/>
                            <a:t>. 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4">
                <a:extLst>
                  <a:ext uri="{FF2B5EF4-FFF2-40B4-BE49-F238E27FC236}">
                    <a16:creationId xmlns:a16="http://schemas.microsoft.com/office/drawing/2014/main" id="{70341B2A-C44D-480D-B500-1D9315E57C3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35170992"/>
                  </p:ext>
                </p:extLst>
              </p:nvPr>
            </p:nvGraphicFramePr>
            <p:xfrm>
              <a:off x="254949" y="5115453"/>
              <a:ext cx="6392594" cy="461091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24719">
                      <a:extLst>
                        <a:ext uri="{9D8B030D-6E8A-4147-A177-3AD203B41FA5}">
                          <a16:colId xmlns:a16="http://schemas.microsoft.com/office/drawing/2014/main" val="2319140551"/>
                        </a:ext>
                      </a:extLst>
                    </a:gridCol>
                    <a:gridCol w="3167875">
                      <a:extLst>
                        <a:ext uri="{9D8B030D-6E8A-4147-A177-3AD203B41FA5}">
                          <a16:colId xmlns:a16="http://schemas.microsoft.com/office/drawing/2014/main" val="557174357"/>
                        </a:ext>
                      </a:extLst>
                    </a:gridCol>
                  </a:tblGrid>
                  <a:tr h="357295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9" t="-170" r="-98491" b="-293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2115" t="-170" r="-385" b="-2930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6866174"/>
                      </a:ext>
                    </a:extLst>
                  </a:tr>
                  <a:tr h="1037954"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Keep the compass the same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width</a:t>
                          </a:r>
                          <a:r>
                            <a:rPr lang="en-GB" u="none" dirty="0"/>
                            <a:t>.</a:t>
                          </a:r>
                          <a:endParaRPr lang="en-GB" u="sng" dirty="0"/>
                        </a:p>
                        <a:p>
                          <a:r>
                            <a:rPr lang="en-GB" dirty="0"/>
                            <a:t>Move the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compass</a:t>
                          </a:r>
                          <a:r>
                            <a:rPr lang="en-GB" dirty="0"/>
                            <a:t> point to the other end of the line. Draw another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arc/curved line</a:t>
                          </a:r>
                          <a:r>
                            <a:rPr lang="en-GB" dirty="0"/>
                            <a:t>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Use your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straight edge</a:t>
                          </a:r>
                          <a:r>
                            <a:rPr lang="en-GB" b="1" u="none" dirty="0">
                              <a:solidFill>
                                <a:srgbClr val="FF0000"/>
                              </a:solidFill>
                            </a:rPr>
                            <a:t> </a:t>
                          </a:r>
                          <a:r>
                            <a:rPr lang="en-GB" dirty="0"/>
                            <a:t>to draw a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straight</a:t>
                          </a:r>
                          <a:r>
                            <a:rPr lang="en-GB" dirty="0"/>
                            <a:t>  line through the two points where the arcs </a:t>
                          </a:r>
                          <a:r>
                            <a:rPr lang="en-GB" b="1" u="sng" dirty="0">
                              <a:solidFill>
                                <a:srgbClr val="FF0000"/>
                              </a:solidFill>
                            </a:rPr>
                            <a:t>intersect</a:t>
                          </a:r>
                          <a:r>
                            <a:rPr lang="en-GB" dirty="0"/>
                            <a:t>. 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5428284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58DB83DF-EF17-40C5-8CCB-275F86729410}"/>
              </a:ext>
            </a:extLst>
          </p:cNvPr>
          <p:cNvGrpSpPr/>
          <p:nvPr/>
        </p:nvGrpSpPr>
        <p:grpSpPr>
          <a:xfrm rot="20281538">
            <a:off x="168363" y="831423"/>
            <a:ext cx="1539205" cy="2566647"/>
            <a:chOff x="924186" y="1076325"/>
            <a:chExt cx="1249102" cy="208289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328B7D1-B280-4DB2-91B3-CBDAB7CFF663}"/>
                </a:ext>
              </a:extLst>
            </p:cNvPr>
            <p:cNvSpPr/>
            <p:nvPr/>
          </p:nvSpPr>
          <p:spPr>
            <a:xfrm rot="20502534">
              <a:off x="1824163" y="1853404"/>
              <a:ext cx="123145" cy="78723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894647E-B2B3-4AAB-BA16-C8816F76FD6D}"/>
                </a:ext>
              </a:extLst>
            </p:cNvPr>
            <p:cNvGrpSpPr/>
            <p:nvPr/>
          </p:nvGrpSpPr>
          <p:grpSpPr>
            <a:xfrm rot="20481754">
              <a:off x="2050143" y="2713170"/>
              <a:ext cx="123145" cy="446051"/>
              <a:chOff x="2135677" y="2710559"/>
              <a:chExt cx="123145" cy="44605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B68F046-604B-4127-BF0B-2A872B0E9B91}"/>
                  </a:ext>
                </a:extLst>
              </p:cNvPr>
              <p:cNvSpPr/>
              <p:nvPr/>
            </p:nvSpPr>
            <p:spPr>
              <a:xfrm>
                <a:off x="2135677" y="2710559"/>
                <a:ext cx="123145" cy="268495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41FD0C0-5DEF-47FE-BCE4-A30A56E17786}"/>
                  </a:ext>
                </a:extLst>
              </p:cNvPr>
              <p:cNvGrpSpPr/>
              <p:nvPr/>
            </p:nvGrpSpPr>
            <p:grpSpPr>
              <a:xfrm>
                <a:off x="2135678" y="2979054"/>
                <a:ext cx="123144" cy="177556"/>
                <a:chOff x="2033605" y="2985042"/>
                <a:chExt cx="123144" cy="177556"/>
              </a:xfrm>
            </p:grpSpPr>
            <p:sp>
              <p:nvSpPr>
                <p:cNvPr id="52" name="Isosceles Triangle 51">
                  <a:extLst>
                    <a:ext uri="{FF2B5EF4-FFF2-40B4-BE49-F238E27FC236}">
                      <a16:creationId xmlns:a16="http://schemas.microsoft.com/office/drawing/2014/main" id="{1FAA0202-E1D5-4AD9-9CD8-3D8772A7D848}"/>
                    </a:ext>
                  </a:extLst>
                </p:cNvPr>
                <p:cNvSpPr/>
                <p:nvPr/>
              </p:nvSpPr>
              <p:spPr>
                <a:xfrm rot="10800000">
                  <a:off x="2033605" y="2985042"/>
                  <a:ext cx="123144" cy="177556"/>
                </a:xfrm>
                <a:prstGeom prst="triangle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" name="Isosceles Triangle 52">
                  <a:extLst>
                    <a:ext uri="{FF2B5EF4-FFF2-40B4-BE49-F238E27FC236}">
                      <a16:creationId xmlns:a16="http://schemas.microsoft.com/office/drawing/2014/main" id="{4EB735A8-ABCF-427C-8130-00F107B98A12}"/>
                    </a:ext>
                  </a:extLst>
                </p:cNvPr>
                <p:cNvSpPr/>
                <p:nvPr/>
              </p:nvSpPr>
              <p:spPr>
                <a:xfrm rot="10800000">
                  <a:off x="2071656" y="3090862"/>
                  <a:ext cx="50037" cy="70510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</p:grpSp>
        </p:grp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7E2975A3-C4EF-495C-B446-B3CDF003C463}"/>
                </a:ext>
              </a:extLst>
            </p:cNvPr>
            <p:cNvSpPr/>
            <p:nvPr/>
          </p:nvSpPr>
          <p:spPr>
            <a:xfrm rot="11540137">
              <a:off x="924186" y="2994074"/>
              <a:ext cx="45719" cy="159493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13D6BC0-2BA0-4FEF-A4BB-4C2C7D97325F}"/>
                </a:ext>
              </a:extLst>
            </p:cNvPr>
            <p:cNvSpPr/>
            <p:nvPr/>
          </p:nvSpPr>
          <p:spPr>
            <a:xfrm rot="20513754" flipH="1">
              <a:off x="1741509" y="1550315"/>
              <a:ext cx="56676" cy="1332000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205AD15-15BD-4923-910B-DF018FFC1328}"/>
                </a:ext>
              </a:extLst>
            </p:cNvPr>
            <p:cNvSpPr/>
            <p:nvPr/>
          </p:nvSpPr>
          <p:spPr>
            <a:xfrm rot="1086246">
              <a:off x="1163175" y="1546222"/>
              <a:ext cx="56676" cy="14974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F5A687D-E75F-4FD6-98DF-D997A153E582}"/>
                </a:ext>
              </a:extLst>
            </p:cNvPr>
            <p:cNvSpPr/>
            <p:nvPr/>
          </p:nvSpPr>
          <p:spPr>
            <a:xfrm>
              <a:off x="938790" y="2841682"/>
              <a:ext cx="102610" cy="10261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DBD60AD5-DA47-49BD-94A5-3EAD9594CCD8}"/>
                </a:ext>
              </a:extLst>
            </p:cNvPr>
            <p:cNvSpPr/>
            <p:nvPr/>
          </p:nvSpPr>
          <p:spPr>
            <a:xfrm>
              <a:off x="1393854" y="1355725"/>
              <a:ext cx="193646" cy="33972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CF20B49-09D7-4DE0-9D00-AA34504CBADD}"/>
                </a:ext>
              </a:extLst>
            </p:cNvPr>
            <p:cNvSpPr/>
            <p:nvPr/>
          </p:nvSpPr>
          <p:spPr>
            <a:xfrm>
              <a:off x="1409668" y="1679575"/>
              <a:ext cx="162018" cy="109311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7DB4608-9A4D-41E2-9489-48E6E50E6A05}"/>
                </a:ext>
              </a:extLst>
            </p:cNvPr>
            <p:cNvSpPr/>
            <p:nvPr/>
          </p:nvSpPr>
          <p:spPr>
            <a:xfrm>
              <a:off x="1448256" y="1076325"/>
              <a:ext cx="84843" cy="295275"/>
            </a:xfrm>
            <a:prstGeom prst="round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C94CDD1-CC41-4CCE-B858-228F63AA9483}"/>
                </a:ext>
              </a:extLst>
            </p:cNvPr>
            <p:cNvSpPr/>
            <p:nvPr/>
          </p:nvSpPr>
          <p:spPr>
            <a:xfrm rot="20428295">
              <a:off x="1922960" y="2565786"/>
              <a:ext cx="195263" cy="215627"/>
            </a:xfrm>
            <a:prstGeom prst="roundRect">
              <a:avLst>
                <a:gd name="adj" fmla="val 3701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F96BCB6-2D84-484D-A64A-0F4674317B7E}"/>
                </a:ext>
              </a:extLst>
            </p:cNvPr>
            <p:cNvSpPr/>
            <p:nvPr/>
          </p:nvSpPr>
          <p:spPr>
            <a:xfrm>
              <a:off x="1439372" y="1515717"/>
              <a:ext cx="102610" cy="10261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BECCC44-4758-41D8-B48D-2A37DCDA7723}"/>
              </a:ext>
            </a:extLst>
          </p:cNvPr>
          <p:cNvCxnSpPr>
            <a:cxnSpLocks/>
          </p:cNvCxnSpPr>
          <p:nvPr/>
        </p:nvCxnSpPr>
        <p:spPr>
          <a:xfrm flipV="1">
            <a:off x="689587" y="2822043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06C81E5-A522-4255-B075-5F15A20EF013}"/>
              </a:ext>
            </a:extLst>
          </p:cNvPr>
          <p:cNvCxnSpPr>
            <a:cxnSpLocks/>
          </p:cNvCxnSpPr>
          <p:nvPr/>
        </p:nvCxnSpPr>
        <p:spPr>
          <a:xfrm flipV="1">
            <a:off x="4127377" y="2557843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rc 93">
            <a:extLst>
              <a:ext uri="{FF2B5EF4-FFF2-40B4-BE49-F238E27FC236}">
                <a16:creationId xmlns:a16="http://schemas.microsoft.com/office/drawing/2014/main" id="{8BE25EA3-EE7D-4960-9D28-0CC5230338FE}"/>
              </a:ext>
            </a:extLst>
          </p:cNvPr>
          <p:cNvSpPr/>
          <p:nvPr/>
        </p:nvSpPr>
        <p:spPr>
          <a:xfrm>
            <a:off x="3479668" y="1773931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65B2EAC1-5F94-427D-BE4E-7793F0035CDC}"/>
              </a:ext>
            </a:extLst>
          </p:cNvPr>
          <p:cNvCxnSpPr>
            <a:cxnSpLocks/>
          </p:cNvCxnSpPr>
          <p:nvPr/>
        </p:nvCxnSpPr>
        <p:spPr>
          <a:xfrm flipV="1">
            <a:off x="898389" y="7060964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rc 111">
            <a:extLst>
              <a:ext uri="{FF2B5EF4-FFF2-40B4-BE49-F238E27FC236}">
                <a16:creationId xmlns:a16="http://schemas.microsoft.com/office/drawing/2014/main" id="{3742BEBC-5C55-4F17-B696-7833A84A24DC}"/>
              </a:ext>
            </a:extLst>
          </p:cNvPr>
          <p:cNvSpPr/>
          <p:nvPr/>
        </p:nvSpPr>
        <p:spPr>
          <a:xfrm>
            <a:off x="250680" y="6277052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3" name="Arc 112">
            <a:extLst>
              <a:ext uri="{FF2B5EF4-FFF2-40B4-BE49-F238E27FC236}">
                <a16:creationId xmlns:a16="http://schemas.microsoft.com/office/drawing/2014/main" id="{CCE9AC3C-AA18-48DE-AF01-CBBEBFBB7BB8}"/>
              </a:ext>
            </a:extLst>
          </p:cNvPr>
          <p:cNvSpPr/>
          <p:nvPr/>
        </p:nvSpPr>
        <p:spPr>
          <a:xfrm flipH="1" flipV="1">
            <a:off x="1318761" y="592028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741A0127-7D9F-4F41-AF4F-7B3EA6295DE7}"/>
              </a:ext>
            </a:extLst>
          </p:cNvPr>
          <p:cNvCxnSpPr>
            <a:cxnSpLocks/>
          </p:cNvCxnSpPr>
          <p:nvPr/>
        </p:nvCxnSpPr>
        <p:spPr>
          <a:xfrm flipV="1">
            <a:off x="4085097" y="7060964"/>
            <a:ext cx="2097943" cy="72783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Arc 116">
            <a:extLst>
              <a:ext uri="{FF2B5EF4-FFF2-40B4-BE49-F238E27FC236}">
                <a16:creationId xmlns:a16="http://schemas.microsoft.com/office/drawing/2014/main" id="{38DDA20C-F8CA-470B-8468-999FE628BFC0}"/>
              </a:ext>
            </a:extLst>
          </p:cNvPr>
          <p:cNvSpPr/>
          <p:nvPr/>
        </p:nvSpPr>
        <p:spPr>
          <a:xfrm>
            <a:off x="3477533" y="626746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8" name="Arc 117">
            <a:extLst>
              <a:ext uri="{FF2B5EF4-FFF2-40B4-BE49-F238E27FC236}">
                <a16:creationId xmlns:a16="http://schemas.microsoft.com/office/drawing/2014/main" id="{02B4EC62-DB66-42CB-8784-7B97984832D3}"/>
              </a:ext>
            </a:extLst>
          </p:cNvPr>
          <p:cNvSpPr/>
          <p:nvPr/>
        </p:nvSpPr>
        <p:spPr>
          <a:xfrm flipH="1" flipV="1">
            <a:off x="4467369" y="5907586"/>
            <a:ext cx="2361069" cy="2361069"/>
          </a:xfrm>
          <a:prstGeom prst="arc">
            <a:avLst>
              <a:gd name="adj1" fmla="val 15883122"/>
              <a:gd name="adj2" fmla="val 3334626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E4F784C-F34D-4B3C-8649-06E78A66B0E9}"/>
              </a:ext>
            </a:extLst>
          </p:cNvPr>
          <p:cNvCxnSpPr>
            <a:cxnSpLocks/>
          </p:cNvCxnSpPr>
          <p:nvPr/>
        </p:nvCxnSpPr>
        <p:spPr>
          <a:xfrm>
            <a:off x="4794991" y="6281904"/>
            <a:ext cx="693789" cy="1978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42AA35C3-F0F4-461E-8CA0-0163A7A63977}"/>
              </a:ext>
            </a:extLst>
          </p:cNvPr>
          <p:cNvSpPr txBox="1"/>
          <p:nvPr/>
        </p:nvSpPr>
        <p:spPr>
          <a:xfrm>
            <a:off x="716809" y="69600"/>
            <a:ext cx="5521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Trebuchet MS" panose="020B0603020202020204" pitchFamily="34" charset="0"/>
              </a:rPr>
              <a:t>Constructing a Perpendicular Bisector Storyboard</a:t>
            </a:r>
          </a:p>
        </p:txBody>
      </p:sp>
    </p:spTree>
    <p:extLst>
      <p:ext uri="{BB962C8B-B14F-4D97-AF65-F5344CB8AC3E}">
        <p14:creationId xmlns:p14="http://schemas.microsoft.com/office/powerpoint/2010/main" val="3399435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200</Words>
  <Application>Microsoft Office PowerPoint</Application>
  <PresentationFormat>A4 Paper (210x297 mm)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Trebuchet MS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Chapman</dc:creator>
  <cp:lastModifiedBy>Dale Chapman</cp:lastModifiedBy>
  <cp:revision>9</cp:revision>
  <dcterms:created xsi:type="dcterms:W3CDTF">2026-06-03T13:07:02Z</dcterms:created>
  <dcterms:modified xsi:type="dcterms:W3CDTF">2026-06-03T14:33:34Z</dcterms:modified>
</cp:coreProperties>
</file>